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heme/theme2.xml" ContentType="application/vnd.openxmlformats-officedocument.them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133" autoAdjust="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5F6AB-B013-4447-8CA6-E928A6DA7D9F}" type="datetimeFigureOut">
              <a:rPr lang="en-AU" smtClean="0"/>
              <a:t>3/08/2021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F1EE9F-5C05-49D6-BEDB-0B4BCC3C95A8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32016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F1EE9F-5C05-49D6-BEDB-0B4BCC3C95A8}" type="slidenum">
              <a:rPr lang="en-AU" smtClean="0"/>
              <a:t>1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54675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EA8B1C-6C7E-D348-9BB0-23E351D60554}"/>
              </a:ext>
            </a:extLst>
          </p:cNvPr>
          <p:cNvSpPr/>
          <p:nvPr userDrawn="1"/>
        </p:nvSpPr>
        <p:spPr>
          <a:xfrm>
            <a:off x="0" y="6202837"/>
            <a:ext cx="12192000" cy="655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D92EC4B-1F14-485D-88C8-0FDFC1AC44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D92EC4B-1F14-485D-88C8-0FDFC1AC44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6B44F281-B15C-4432-AF1F-13BB9206FEF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457200"/>
            <a:ext cx="10753725" cy="5317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00FD4D-395A-4CE9-BE76-2FDFB8986BF1}"/>
              </a:ext>
            </a:extLst>
          </p:cNvPr>
          <p:cNvSpPr/>
          <p:nvPr userDrawn="1"/>
        </p:nvSpPr>
        <p:spPr>
          <a:xfrm>
            <a:off x="714375" y="1323975"/>
            <a:ext cx="1110615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957B1C4-E663-49CB-904C-70752D669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4375" y="6438900"/>
            <a:ext cx="10753725" cy="41910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22">
            <a:extLst>
              <a:ext uri="{FF2B5EF4-FFF2-40B4-BE49-F238E27FC236}">
                <a16:creationId xmlns:a16="http://schemas.microsoft.com/office/drawing/2014/main" id="{3EBA37A3-A1BA-4B8B-896A-3C346D48B1A5}"/>
              </a:ext>
            </a:extLst>
          </p:cNvPr>
          <p:cNvSpPr txBox="1">
            <a:spLocks/>
          </p:cNvSpPr>
          <p:nvPr userDrawn="1"/>
        </p:nvSpPr>
        <p:spPr>
          <a:xfrm>
            <a:off x="11556999" y="6446837"/>
            <a:ext cx="63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16CEB1-25AF-498F-B73B-4A3E9893E9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4375" y="175257"/>
            <a:ext cx="10763250" cy="344487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spcAft>
                <a:spcPts val="0"/>
              </a:spcAft>
              <a:defRPr lang="en-AU" sz="1600" spc="-50" baseline="0" dirty="0"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/>
              <a:t>Click to edit Master text styles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62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D92EC4B-1F14-485D-88C8-0FDFC1AC44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D92EC4B-1F14-485D-88C8-0FDFC1AC44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6B44F281-B15C-4432-AF1F-13BB9206FEF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500330"/>
            <a:ext cx="10753725" cy="531706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00FD4D-395A-4CE9-BE76-2FDFB8986BF1}"/>
              </a:ext>
            </a:extLst>
          </p:cNvPr>
          <p:cNvSpPr/>
          <p:nvPr userDrawn="1"/>
        </p:nvSpPr>
        <p:spPr>
          <a:xfrm>
            <a:off x="714375" y="1323975"/>
            <a:ext cx="1110615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190625"/>
            <a:ext cx="10758488" cy="4933949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>
              <a:buFont typeface="Arial" panose="020B0604020202020204" pitchFamily="34" charset="0"/>
              <a:buChar char="•"/>
              <a:defRPr sz="1600"/>
            </a:lvl1pPr>
            <a:lvl2pPr marL="542925" indent="-276225">
              <a:buFont typeface="Calibri" panose="020F0502020204030204" pitchFamily="34" charset="0"/>
              <a:buChar char="­"/>
              <a:defRPr sz="1600"/>
            </a:lvl2pPr>
            <a:lvl3pPr marL="809625" indent="-266700">
              <a:defRPr sz="1600"/>
            </a:lvl3pPr>
            <a:lvl4pPr marL="1076325" indent="-266700">
              <a:defRPr sz="1600"/>
            </a:lvl4pPr>
            <a:lvl5pPr marL="1343025" indent="-266700"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957B1C4-E663-49CB-904C-70752D669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4375" y="6438900"/>
            <a:ext cx="10753725" cy="41910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22">
            <a:extLst>
              <a:ext uri="{FF2B5EF4-FFF2-40B4-BE49-F238E27FC236}">
                <a16:creationId xmlns:a16="http://schemas.microsoft.com/office/drawing/2014/main" id="{3EBA37A3-A1BA-4B8B-896A-3C346D48B1A5}"/>
              </a:ext>
            </a:extLst>
          </p:cNvPr>
          <p:cNvSpPr txBox="1">
            <a:spLocks/>
          </p:cNvSpPr>
          <p:nvPr userDrawn="1"/>
        </p:nvSpPr>
        <p:spPr>
          <a:xfrm>
            <a:off x="11556999" y="6446837"/>
            <a:ext cx="63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16CEB1-25AF-498F-B73B-4A3E9893E9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4375" y="132127"/>
            <a:ext cx="10763250" cy="344487"/>
          </a:xfrm>
          <a:prstGeom prst="rect">
            <a:avLst/>
          </a:prstGeom>
        </p:spPr>
        <p:txBody>
          <a:bodyPr tIns="0" bIns="0" anchor="ctr">
            <a:noAutofit/>
          </a:bodyPr>
          <a:lstStyle>
            <a:lvl1pPr marL="0" indent="0">
              <a:spcAft>
                <a:spcPts val="0"/>
              </a:spcAft>
              <a:defRPr lang="en-AU" sz="1600" spc="-50" baseline="0" dirty="0"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/>
              <a:t>Click to edit Master text styles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844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C1826D-56FA-45B7-82DD-20FB67E2010E}"/>
              </a:ext>
            </a:extLst>
          </p:cNvPr>
          <p:cNvSpPr txBox="1">
            <a:spLocks/>
          </p:cNvSpPr>
          <p:nvPr userDrawn="1"/>
        </p:nvSpPr>
        <p:spPr>
          <a:xfrm>
            <a:off x="9438635" y="654001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C6AAF-3444-4A95-8882-5A91805988B0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8E3AB3-7C7A-45F2-805D-1601ED949A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001775"/>
            <a:ext cx="10863608" cy="904875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</a:lstStyle>
          <a:p>
            <a:pPr lvl="0"/>
            <a:r>
              <a:rPr lang="en-US"/>
              <a:t>Edit Master text styles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462E867-C622-A445-8536-AF3FDDFD74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199" y="0"/>
            <a:ext cx="9896623" cy="8050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64709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D92EC4B-1F14-485D-88C8-0FDFC1AC44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D92EC4B-1F14-485D-88C8-0FDFC1AC44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6B44F281-B15C-4432-AF1F-13BB9206FEF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86603"/>
            <a:ext cx="10753725" cy="70230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00FD4D-395A-4CE9-BE76-2FDFB8986BF1}"/>
              </a:ext>
            </a:extLst>
          </p:cNvPr>
          <p:cNvSpPr/>
          <p:nvPr userDrawn="1"/>
        </p:nvSpPr>
        <p:spPr>
          <a:xfrm>
            <a:off x="714375" y="1323975"/>
            <a:ext cx="1110615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190625"/>
            <a:ext cx="10758488" cy="49339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957B1C4-E663-49CB-904C-70752D669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4375" y="6438900"/>
            <a:ext cx="10753725" cy="41910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22">
            <a:extLst>
              <a:ext uri="{FF2B5EF4-FFF2-40B4-BE49-F238E27FC236}">
                <a16:creationId xmlns:a16="http://schemas.microsoft.com/office/drawing/2014/main" id="{3EBA37A3-A1BA-4B8B-896A-3C346D48B1A5}"/>
              </a:ext>
            </a:extLst>
          </p:cNvPr>
          <p:cNvSpPr txBox="1">
            <a:spLocks/>
          </p:cNvSpPr>
          <p:nvPr userDrawn="1"/>
        </p:nvSpPr>
        <p:spPr>
          <a:xfrm>
            <a:off x="11556999" y="6446837"/>
            <a:ext cx="63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3601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CC1826D-56FA-45B7-82DD-20FB67E2010E}"/>
              </a:ext>
            </a:extLst>
          </p:cNvPr>
          <p:cNvSpPr txBox="1">
            <a:spLocks/>
          </p:cNvSpPr>
          <p:nvPr userDrawn="1"/>
        </p:nvSpPr>
        <p:spPr>
          <a:xfrm>
            <a:off x="9438635" y="6540011"/>
            <a:ext cx="2743200" cy="365125"/>
          </a:xfrm>
          <a:prstGeom prst="rect">
            <a:avLst/>
          </a:prstGeom>
        </p:spPr>
        <p:txBody>
          <a:bodyPr vert="horz" lIns="72734" tIns="36368" rIns="72734" bIns="36368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AC6AAF-3444-4A95-8882-5A91805988B0}" type="slidenum">
              <a:rPr kumimoji="0" lang="en-US" sz="795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95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08E3AB3-7C7A-45F2-805D-1601ED949A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001776"/>
            <a:ext cx="10863608" cy="90487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32"/>
            </a:lvl1pPr>
            <a:lvl2pPr marL="363657" indent="0">
              <a:buNone/>
              <a:defRPr sz="1591"/>
            </a:lvl2pPr>
            <a:lvl3pPr marL="727314" indent="0">
              <a:buNone/>
              <a:defRPr sz="1591"/>
            </a:lvl3pPr>
            <a:lvl4pPr marL="1090971" indent="0">
              <a:buNone/>
              <a:defRPr sz="1591"/>
            </a:lvl4pPr>
            <a:lvl5pPr marL="1454628" indent="0">
              <a:buNone/>
              <a:defRPr sz="1591"/>
            </a:lvl5pPr>
          </a:lstStyle>
          <a:p>
            <a:pPr lvl="0"/>
            <a:r>
              <a:rPr lang="en-US"/>
              <a:t>Edit Master text styles</a:t>
            </a:r>
            <a:endParaRPr lang="en-AU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462E867-C622-A445-8536-AF3FDDFD74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0"/>
            <a:ext cx="9896623" cy="80507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227"/>
            </a:lvl1pPr>
          </a:lstStyle>
          <a:p>
            <a:r>
              <a:rPr lang="en-US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7034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CF334-2D5C-4859-84A6-CA7E6E43FA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9A9D5D32-F897-4647-8869-35BA160ECB43}"/>
              </a:ext>
            </a:extLst>
          </p:cNvPr>
          <p:cNvSpPr txBox="1">
            <a:spLocks/>
          </p:cNvSpPr>
          <p:nvPr userDrawn="1"/>
        </p:nvSpPr>
        <p:spPr>
          <a:xfrm>
            <a:off x="11556999" y="6446837"/>
            <a:ext cx="63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2884389-A27B-CB41-9068-79FD8379D237}"/>
              </a:ext>
            </a:extLst>
          </p:cNvPr>
          <p:cNvSpPr/>
          <p:nvPr userDrawn="1"/>
        </p:nvSpPr>
        <p:spPr>
          <a:xfrm>
            <a:off x="10638616" y="-30162"/>
            <a:ext cx="1575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4350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D92EC4B-1F14-485D-88C8-0FDFC1AC44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D92EC4B-1F14-485D-88C8-0FDFC1AC44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6B44F281-B15C-4432-AF1F-13BB9206FEF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275772"/>
            <a:ext cx="10753725" cy="6120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00FD4D-395A-4CE9-BE76-2FDFB8986BF1}"/>
              </a:ext>
            </a:extLst>
          </p:cNvPr>
          <p:cNvSpPr/>
          <p:nvPr userDrawn="1"/>
        </p:nvSpPr>
        <p:spPr>
          <a:xfrm>
            <a:off x="714375" y="1323975"/>
            <a:ext cx="1110615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75" y="1059543"/>
            <a:ext cx="10758488" cy="5065032"/>
          </a:xfrm>
          <a:prstGeom prst="rect">
            <a:avLst/>
          </a:prstGeom>
        </p:spPr>
        <p:txBody>
          <a:bodyPr>
            <a:noAutofit/>
          </a:bodyPr>
          <a:lstStyle>
            <a:lvl1pPr marL="266700" indent="-266700">
              <a:buFont typeface="Arial" panose="020B0604020202020204" pitchFamily="34" charset="0"/>
              <a:buChar char="•"/>
              <a:defRPr sz="1800"/>
            </a:lvl1pPr>
            <a:lvl2pPr marL="542925" indent="-276225">
              <a:buFont typeface="Calibri" panose="020F0502020204030204" pitchFamily="34" charset="0"/>
              <a:buChar char="­"/>
              <a:defRPr sz="1800"/>
            </a:lvl2pPr>
            <a:lvl3pPr marL="809625" indent="-266700">
              <a:defRPr sz="1800"/>
            </a:lvl3pPr>
            <a:lvl4pPr marL="1076325" indent="-266700">
              <a:defRPr sz="1800"/>
            </a:lvl4pPr>
            <a:lvl5pPr marL="1343025" indent="-266700"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957B1C4-E663-49CB-904C-70752D669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4375" y="6438900"/>
            <a:ext cx="10753725" cy="419101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22">
            <a:extLst>
              <a:ext uri="{FF2B5EF4-FFF2-40B4-BE49-F238E27FC236}">
                <a16:creationId xmlns:a16="http://schemas.microsoft.com/office/drawing/2014/main" id="{3EBA37A3-A1BA-4B8B-896A-3C346D48B1A5}"/>
              </a:ext>
            </a:extLst>
          </p:cNvPr>
          <p:cNvSpPr txBox="1">
            <a:spLocks/>
          </p:cNvSpPr>
          <p:nvPr userDrawn="1"/>
        </p:nvSpPr>
        <p:spPr>
          <a:xfrm>
            <a:off x="11556999" y="6446837"/>
            <a:ext cx="63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900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CF334-2D5C-4859-84A6-CA7E6E43FA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ADD3463B-1C1F-409C-B921-8CBA4B251C8D}"/>
              </a:ext>
            </a:extLst>
          </p:cNvPr>
          <p:cNvSpPr txBox="1">
            <a:spLocks/>
          </p:cNvSpPr>
          <p:nvPr userDrawn="1"/>
        </p:nvSpPr>
        <p:spPr>
          <a:xfrm>
            <a:off x="11556999" y="6446837"/>
            <a:ext cx="63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448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3E022FCE-B8BF-495E-B853-05001295639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0" imgH="469" progId="TCLayout.ActiveDocument.1">
                  <p:embed/>
                </p:oleObj>
              </mc:Choice>
              <mc:Fallback>
                <p:oleObj name="think-cell Slide" r:id="rId3" imgW="470" imgH="469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3E022FCE-B8BF-495E-B853-0500129563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B7C1F5-2B99-4A16-A617-6956E3BC803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1BCD1C4-88A4-4A2D-BC2E-AF9D9195AAE2}"/>
              </a:ext>
            </a:extLst>
          </p:cNvPr>
          <p:cNvSpPr/>
          <p:nvPr userDrawn="1"/>
        </p:nvSpPr>
        <p:spPr>
          <a:xfrm>
            <a:off x="0" y="5934075"/>
            <a:ext cx="12191998" cy="923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14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CF334-2D5C-4859-84A6-CA7E6E43FA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132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CF334-2D5C-4859-84A6-CA7E6E43FA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488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1CF334-2D5C-4859-84A6-CA7E6E43FAE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83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EA8B1C-6C7E-D348-9BB0-23E351D60554}"/>
              </a:ext>
            </a:extLst>
          </p:cNvPr>
          <p:cNvSpPr/>
          <p:nvPr userDrawn="1"/>
        </p:nvSpPr>
        <p:spPr>
          <a:xfrm>
            <a:off x="0" y="6202837"/>
            <a:ext cx="12192000" cy="6551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D92EC4B-1F14-485D-88C8-0FDFC1AC44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D92EC4B-1F14-485D-88C8-0FDFC1AC44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6B44F281-B15C-4432-AF1F-13BB9206FEFA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75" y="457200"/>
            <a:ext cx="10753725" cy="53170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200FD4D-395A-4CE9-BE76-2FDFB8986BF1}"/>
              </a:ext>
            </a:extLst>
          </p:cNvPr>
          <p:cNvSpPr/>
          <p:nvPr userDrawn="1"/>
        </p:nvSpPr>
        <p:spPr>
          <a:xfrm>
            <a:off x="714375" y="1323975"/>
            <a:ext cx="1110615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957B1C4-E663-49CB-904C-70752D669C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4375" y="6438900"/>
            <a:ext cx="10753725" cy="419101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Slide Number Placeholder 22">
            <a:extLst>
              <a:ext uri="{FF2B5EF4-FFF2-40B4-BE49-F238E27FC236}">
                <a16:creationId xmlns:a16="http://schemas.microsoft.com/office/drawing/2014/main" id="{3EBA37A3-A1BA-4B8B-896A-3C346D48B1A5}"/>
              </a:ext>
            </a:extLst>
          </p:cNvPr>
          <p:cNvSpPr txBox="1">
            <a:spLocks/>
          </p:cNvSpPr>
          <p:nvPr userDrawn="1"/>
        </p:nvSpPr>
        <p:spPr>
          <a:xfrm>
            <a:off x="11556999" y="6446837"/>
            <a:ext cx="63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16CEB1-25AF-498F-B73B-4A3E9893E97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4375" y="175257"/>
            <a:ext cx="10763250" cy="344487"/>
          </a:xfrm>
          <a:prstGeom prst="rect">
            <a:avLst/>
          </a:prstGeom>
        </p:spPr>
        <p:txBody>
          <a:bodyPr tIns="0" bIns="0" anchor="b">
            <a:noAutofit/>
          </a:bodyPr>
          <a:lstStyle>
            <a:lvl1pPr marL="0" indent="0">
              <a:spcAft>
                <a:spcPts val="0"/>
              </a:spcAft>
              <a:defRPr lang="en-AU" sz="1600" spc="-50" baseline="0" dirty="0"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85000"/>
              </a:lnSpc>
              <a:spcBef>
                <a:spcPct val="0"/>
              </a:spcBef>
              <a:buNone/>
            </a:pPr>
            <a:r>
              <a:rPr lang="en-US"/>
              <a:t>Click to edit Master text styles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801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D52966F9-E69D-41D8-8103-64AEA7C1AEE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7" imgW="470" imgH="469" progId="TCLayout.ActiveDocument.1">
                  <p:embed/>
                </p:oleObj>
              </mc:Choice>
              <mc:Fallback>
                <p:oleObj name="think-cell Slide" r:id="rId17" imgW="470" imgH="469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D52966F9-E69D-41D8-8103-64AEA7C1AE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0CD19CD2-D572-4D04-9D6B-12BBC39F990D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9899BB-8E2A-45F0-B262-A12CADA84FBE}"/>
              </a:ext>
            </a:extLst>
          </p:cNvPr>
          <p:cNvSpPr/>
          <p:nvPr userDrawn="1"/>
        </p:nvSpPr>
        <p:spPr>
          <a:xfrm>
            <a:off x="714375" y="1323975"/>
            <a:ext cx="11106150" cy="1104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A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BCF246DC-2054-4AFD-8727-FD7BDAFE13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999" y="6446837"/>
            <a:ext cx="63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1561D1-99FF-4C56-B7FE-D5E6E9900FBD}" type="slidenum"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2FC1DD-A534-6F44-A7A0-F0186F890A78}"/>
              </a:ext>
            </a:extLst>
          </p:cNvPr>
          <p:cNvSpPr txBox="1"/>
          <p:nvPr userDrawn="1"/>
        </p:nvSpPr>
        <p:spPr>
          <a:xfrm>
            <a:off x="10572748" y="-38100"/>
            <a:ext cx="26035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364446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8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BBF85E75-0838-46A8-88B1-7EB411BA44F7}"/>
              </a:ext>
            </a:extLst>
          </p:cNvPr>
          <p:cNvCxnSpPr>
            <a:cxnSpLocks/>
          </p:cNvCxnSpPr>
          <p:nvPr/>
        </p:nvCxnSpPr>
        <p:spPr>
          <a:xfrm flipV="1">
            <a:off x="10040101" y="2262300"/>
            <a:ext cx="0" cy="27386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AA453804-EA3F-4213-9E37-3DC176534F45}"/>
              </a:ext>
            </a:extLst>
          </p:cNvPr>
          <p:cNvCxnSpPr>
            <a:cxnSpLocks/>
          </p:cNvCxnSpPr>
          <p:nvPr/>
        </p:nvCxnSpPr>
        <p:spPr>
          <a:xfrm flipV="1">
            <a:off x="8683156" y="2264267"/>
            <a:ext cx="0" cy="27386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8B29183-F484-450B-A6A9-763E2809562E}"/>
              </a:ext>
            </a:extLst>
          </p:cNvPr>
          <p:cNvCxnSpPr/>
          <p:nvPr/>
        </p:nvCxnSpPr>
        <p:spPr>
          <a:xfrm flipH="1">
            <a:off x="430510" y="4943475"/>
            <a:ext cx="153146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B0633BFD-6BCA-4D82-BFCA-921C99776496}"/>
              </a:ext>
            </a:extLst>
          </p:cNvPr>
          <p:cNvCxnSpPr/>
          <p:nvPr/>
        </p:nvCxnSpPr>
        <p:spPr>
          <a:xfrm flipH="1">
            <a:off x="430509" y="4223642"/>
            <a:ext cx="203801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BE154DE7-2FB9-497A-B2D8-67FD1BE16142}"/>
              </a:ext>
            </a:extLst>
          </p:cNvPr>
          <p:cNvCxnSpPr>
            <a:cxnSpLocks/>
          </p:cNvCxnSpPr>
          <p:nvPr/>
        </p:nvCxnSpPr>
        <p:spPr>
          <a:xfrm rot="16200000" flipH="1">
            <a:off x="9564161" y="3162388"/>
            <a:ext cx="408668" cy="221784"/>
          </a:xfrm>
          <a:prstGeom prst="bentConnector2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 hidden="1">
            <a:extLst>
              <a:ext uri="{FF2B5EF4-FFF2-40B4-BE49-F238E27FC236}">
                <a16:creationId xmlns:a16="http://schemas.microsoft.com/office/drawing/2014/main" id="{98CDA11B-BD30-4335-92FA-1F3F1C40570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12" name="Object 11" hidden="1">
                        <a:extLst>
                          <a:ext uri="{FF2B5EF4-FFF2-40B4-BE49-F238E27FC236}">
                            <a16:creationId xmlns:a16="http://schemas.microsoft.com/office/drawing/2014/main" id="{98CDA11B-BD30-4335-92FA-1F3F1C4057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8AE4A33B-83E3-4EE0-926E-2E07787ECD3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665FD29-B707-0248-A9B0-8FB391A90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4067" y="300092"/>
            <a:ext cx="10291081" cy="702303"/>
          </a:xfrm>
        </p:spPr>
        <p:txBody>
          <a:bodyPr/>
          <a:lstStyle/>
          <a:p>
            <a:pPr algn="ctr"/>
            <a:r>
              <a:rPr lang="en-US" sz="2000" b="1" dirty="0"/>
              <a:t> Organisation Structure 2021 – effective 2</a:t>
            </a:r>
            <a:r>
              <a:rPr lang="en-US" sz="2000" b="1" baseline="30000" dirty="0"/>
              <a:t>nd</a:t>
            </a:r>
            <a:r>
              <a:rPr lang="en-US" sz="2000" b="1" dirty="0"/>
              <a:t> August 2021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A776624-A1B2-4002-B117-07A92BE6FAE3}"/>
              </a:ext>
            </a:extLst>
          </p:cNvPr>
          <p:cNvSpPr/>
          <p:nvPr/>
        </p:nvSpPr>
        <p:spPr>
          <a:xfrm>
            <a:off x="142211" y="2385095"/>
            <a:ext cx="1129400" cy="693578"/>
          </a:xfrm>
          <a:prstGeom prst="rect">
            <a:avLst/>
          </a:prstGeom>
          <a:solidFill>
            <a:srgbClr val="2CAD6B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shade val="80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of IFP 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(Glenn Sullivan)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19DE165-A120-4BA5-B17D-E86BE8EA780C}"/>
              </a:ext>
            </a:extLst>
          </p:cNvPr>
          <p:cNvSpPr/>
          <p:nvPr/>
        </p:nvSpPr>
        <p:spPr>
          <a:xfrm>
            <a:off x="522865" y="3217212"/>
            <a:ext cx="1064721" cy="546747"/>
          </a:xfrm>
          <a:prstGeom prst="rect">
            <a:avLst/>
          </a:prstGeom>
          <a:solidFill>
            <a:srgbClr val="8DC2A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Operations and logistics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x4, FTE +  WH &amp; drivers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A361D38-92FA-498E-A09A-5FAF3EC2E07B}"/>
              </a:ext>
            </a:extLst>
          </p:cNvPr>
          <p:cNvSpPr/>
          <p:nvPr/>
        </p:nvSpPr>
        <p:spPr>
          <a:xfrm>
            <a:off x="522866" y="3938805"/>
            <a:ext cx="1077334" cy="546747"/>
          </a:xfrm>
          <a:prstGeom prst="rect">
            <a:avLst/>
          </a:prstGeom>
          <a:solidFill>
            <a:srgbClr val="8DC2A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Buyers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x2.5 FTE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4E358EB-A572-460B-8A86-4A3AC0CD6656}"/>
              </a:ext>
            </a:extLst>
          </p:cNvPr>
          <p:cNvSpPr/>
          <p:nvPr/>
        </p:nvSpPr>
        <p:spPr>
          <a:xfrm>
            <a:off x="522866" y="4670101"/>
            <a:ext cx="1077334" cy="546747"/>
          </a:xfrm>
          <a:prstGeom prst="rect">
            <a:avLst/>
          </a:prstGeom>
          <a:solidFill>
            <a:srgbClr val="8DC2A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Finance &amp; Admin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x5 FTE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9063BAC-EFCC-4075-8EAA-6D87125464F0}"/>
              </a:ext>
            </a:extLst>
          </p:cNvPr>
          <p:cNvSpPr/>
          <p:nvPr/>
        </p:nvSpPr>
        <p:spPr>
          <a:xfrm>
            <a:off x="522865" y="5380299"/>
            <a:ext cx="1077335" cy="546747"/>
          </a:xfrm>
          <a:prstGeom prst="rect">
            <a:avLst/>
          </a:prstGeom>
          <a:solidFill>
            <a:srgbClr val="8DC2A1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Member Support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x1 FTE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BFABDD1F-FCBC-4FA7-9D4A-492FB09BA8F4}"/>
              </a:ext>
            </a:extLst>
          </p:cNvPr>
          <p:cNvSpPr/>
          <p:nvPr/>
        </p:nvSpPr>
        <p:spPr>
          <a:xfrm>
            <a:off x="2739153" y="2396558"/>
            <a:ext cx="1180169" cy="669656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of Marketing 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(Travis Allen)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DB7B7859-7825-4DAE-8C02-D7349C63A856}"/>
              </a:ext>
            </a:extLst>
          </p:cNvPr>
          <p:cNvSpPr/>
          <p:nvPr/>
        </p:nvSpPr>
        <p:spPr>
          <a:xfrm>
            <a:off x="1913302" y="3224819"/>
            <a:ext cx="975467" cy="524717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70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Promotions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x 2 FTE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8B0FAFF-E808-4432-85CE-328A25ED898E}"/>
              </a:ext>
            </a:extLst>
          </p:cNvPr>
          <p:cNvSpPr/>
          <p:nvPr/>
        </p:nvSpPr>
        <p:spPr>
          <a:xfrm>
            <a:off x="3262210" y="3224820"/>
            <a:ext cx="912596" cy="539140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70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Advertising &amp; 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Marketing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x 2 .5 FTE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7D01C01-7622-4070-8904-73B444B6AE7D}"/>
              </a:ext>
            </a:extLst>
          </p:cNvPr>
          <p:cNvSpPr/>
          <p:nvPr/>
        </p:nvSpPr>
        <p:spPr>
          <a:xfrm>
            <a:off x="4053785" y="2396558"/>
            <a:ext cx="1292262" cy="670491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of  Merchandising &amp; Supplier </a:t>
            </a: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E</a:t>
            </a:r>
            <a:r>
              <a:rPr kumimoji="0" lang="en-GB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ngagement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(Joel Zamek,</a:t>
            </a:r>
            <a:r>
              <a:rPr kumimoji="0" lang="en-GB" sz="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 retiring </a:t>
            </a:r>
            <a:r>
              <a:rPr lang="en-GB" sz="800" dirty="0">
                <a:solidFill>
                  <a:prstClr val="white"/>
                </a:solidFill>
                <a:latin typeface="Calibri" panose="020F0502020204030204"/>
              </a:rPr>
              <a:t>R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on Barker)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CBABF7B-4D90-4A1A-A2AF-AEA5A69B51C2}"/>
              </a:ext>
            </a:extLst>
          </p:cNvPr>
          <p:cNvSpPr/>
          <p:nvPr/>
        </p:nvSpPr>
        <p:spPr>
          <a:xfrm>
            <a:off x="5505117" y="2396558"/>
            <a:ext cx="1131698" cy="664439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of Member </a:t>
            </a:r>
            <a:r>
              <a:rPr lang="en-GB" sz="1050" noProof="0" dirty="0">
                <a:solidFill>
                  <a:prstClr val="white"/>
                </a:solidFill>
                <a:latin typeface="Calibri" panose="020F0502020204030204"/>
              </a:rPr>
              <a:t>Development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>
                <a:solidFill>
                  <a:prstClr val="white"/>
                </a:solidFill>
                <a:latin typeface="Calibri" panose="020F0502020204030204"/>
              </a:rPr>
              <a:t>(Craig Smith)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9C59E39-EE02-4261-84AC-33AD81B70915}"/>
              </a:ext>
            </a:extLst>
          </p:cNvPr>
          <p:cNvSpPr/>
          <p:nvPr/>
        </p:nvSpPr>
        <p:spPr>
          <a:xfrm>
            <a:off x="5757869" y="3180750"/>
            <a:ext cx="923479" cy="590817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70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Member store Development leads x 3 FTE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3FDF9FC-9769-4158-9E0D-BF601B620CD1}"/>
              </a:ext>
            </a:extLst>
          </p:cNvPr>
          <p:cNvSpPr/>
          <p:nvPr/>
        </p:nvSpPr>
        <p:spPr>
          <a:xfrm>
            <a:off x="8129896" y="2396559"/>
            <a:ext cx="1154266" cy="672388"/>
          </a:xfrm>
          <a:prstGeom prst="rect">
            <a:avLst/>
          </a:prstGeom>
          <a:solidFill>
            <a:schemeClr val="accent5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of People &amp;  </a:t>
            </a: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C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ulture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>
                <a:solidFill>
                  <a:prstClr val="white"/>
                </a:solidFill>
                <a:latin typeface="Calibri" panose="020F0502020204030204"/>
              </a:rPr>
              <a:t>(Nicole McCullagh)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A75B738F-969F-4A4D-9EBE-2677D2338DD7}"/>
              </a:ext>
            </a:extLst>
          </p:cNvPr>
          <p:cNvSpPr/>
          <p:nvPr/>
        </p:nvSpPr>
        <p:spPr>
          <a:xfrm>
            <a:off x="8331389" y="3224820"/>
            <a:ext cx="1039985" cy="5179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P&amp;C </a:t>
            </a:r>
            <a:r>
              <a:rPr lang="en-GB" sz="900" dirty="0">
                <a:solidFill>
                  <a:srgbClr val="455F51"/>
                </a:solidFill>
                <a:latin typeface="Calibri" panose="020F0502020204030204"/>
              </a:rPr>
              <a:t>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ssistant </a:t>
            </a:r>
            <a:r>
              <a:rPr lang="en-GB" sz="900" dirty="0">
                <a:solidFill>
                  <a:srgbClr val="455F51"/>
                </a:solidFill>
                <a:latin typeface="Calibri" panose="020F0502020204030204"/>
              </a:rPr>
              <a:t>&amp;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en-GB" sz="900" dirty="0">
                <a:solidFill>
                  <a:srgbClr val="455F51"/>
                </a:solidFill>
                <a:latin typeface="Calibri" panose="020F0502020204030204"/>
              </a:rPr>
              <a:t>P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ayroll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x 1 FTE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72AB0B83-D8DA-43BF-B820-B543EF22E9DE}"/>
              </a:ext>
            </a:extLst>
          </p:cNvPr>
          <p:cNvSpPr/>
          <p:nvPr/>
        </p:nvSpPr>
        <p:spPr>
          <a:xfrm>
            <a:off x="9478297" y="2396558"/>
            <a:ext cx="1154267" cy="672389"/>
          </a:xfrm>
          <a:prstGeom prst="rect">
            <a:avLst/>
          </a:prstGeom>
          <a:solidFill>
            <a:schemeClr val="accent5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of </a:t>
            </a: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F</a:t>
            </a: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inance</a:t>
            </a:r>
            <a:r>
              <a:rPr kumimoji="0" lang="en-GB" sz="105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(</a:t>
            </a:r>
            <a:r>
              <a:rPr lang="en-GB" sz="800" dirty="0">
                <a:solidFill>
                  <a:prstClr val="white"/>
                </a:solidFill>
                <a:latin typeface="Calibri" panose="020F0502020204030204"/>
              </a:rPr>
              <a:t>S</a:t>
            </a:r>
            <a:r>
              <a:rPr kumimoji="0" lang="en-GB" sz="800" b="0" i="0" u="none" strike="noStrike" kern="1200" cap="none" spc="0" normalizeH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tuart</a:t>
            </a:r>
            <a:r>
              <a:rPr kumimoji="0" lang="en-GB" sz="8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 Main)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5A4981C6-A4DA-4782-BE34-4465551CBF3F}"/>
              </a:ext>
            </a:extLst>
          </p:cNvPr>
          <p:cNvSpPr/>
          <p:nvPr/>
        </p:nvSpPr>
        <p:spPr>
          <a:xfrm>
            <a:off x="9824957" y="3204240"/>
            <a:ext cx="893401" cy="5487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</a:rPr>
              <a:t>Accounts &amp; Administration</a:t>
            </a:r>
          </a:p>
          <a:p>
            <a:pPr marL="0" marR="0" lvl="0" indent="0" algn="ctr" defTabSz="3556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srgbClr val="455F51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lang="en-GB" sz="800" dirty="0">
                <a:solidFill>
                  <a:srgbClr val="455F51"/>
                </a:solidFill>
                <a:latin typeface="Calibri" panose="020F0502020204030204"/>
              </a:rPr>
              <a:t>X 2 FTE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rgbClr val="455F5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0D4E20B-5FA4-430B-BF69-62F7B3B642A1}"/>
              </a:ext>
            </a:extLst>
          </p:cNvPr>
          <p:cNvSpPr/>
          <p:nvPr/>
        </p:nvSpPr>
        <p:spPr>
          <a:xfrm>
            <a:off x="10729499" y="2396559"/>
            <a:ext cx="1419412" cy="669656"/>
          </a:xfrm>
          <a:prstGeom prst="rect">
            <a:avLst/>
          </a:prstGeom>
          <a:solidFill>
            <a:schemeClr val="accent5"/>
          </a:solidFill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Head of Information Technology &amp; Commercial Partnerships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(Glenn Rainsford)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BB5A676F-4779-A24A-A089-795A7323499F}"/>
              </a:ext>
            </a:extLst>
          </p:cNvPr>
          <p:cNvSpPr/>
          <p:nvPr/>
        </p:nvSpPr>
        <p:spPr>
          <a:xfrm>
            <a:off x="4451246" y="3224819"/>
            <a:ext cx="894802" cy="533397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70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Processing &amp;</a:t>
            </a:r>
            <a:r>
              <a:rPr kumimoji="0" lang="en-GB" sz="9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upport</a:t>
            </a:r>
          </a:p>
          <a:p>
            <a:pPr marL="0" marR="0" lvl="0" indent="0" algn="ctr" defTabSz="3556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x 2 FTE</a:t>
            </a:r>
          </a:p>
        </p:txBody>
      </p: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C53BBC8B-0EAA-4805-9D3C-8FF173BCFCBE}"/>
              </a:ext>
            </a:extLst>
          </p:cNvPr>
          <p:cNvCxnSpPr>
            <a:cxnSpLocks/>
          </p:cNvCxnSpPr>
          <p:nvPr/>
        </p:nvCxnSpPr>
        <p:spPr>
          <a:xfrm rot="16200000" flipH="1">
            <a:off x="8102279" y="3174556"/>
            <a:ext cx="422812" cy="195692"/>
          </a:xfrm>
          <a:prstGeom prst="bentConnector2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BE12C952-8B33-40FB-99E7-9572190E1B1A}"/>
              </a:ext>
            </a:extLst>
          </p:cNvPr>
          <p:cNvCxnSpPr>
            <a:cxnSpLocks/>
          </p:cNvCxnSpPr>
          <p:nvPr/>
        </p:nvCxnSpPr>
        <p:spPr>
          <a:xfrm rot="16200000" flipH="1">
            <a:off x="-810038" y="4301544"/>
            <a:ext cx="2573450" cy="92356"/>
          </a:xfrm>
          <a:prstGeom prst="bentConnector2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F0B0E238-5D48-43B9-8949-5BA61DB068CF}"/>
              </a:ext>
            </a:extLst>
          </p:cNvPr>
          <p:cNvCxnSpPr>
            <a:cxnSpLocks/>
          </p:cNvCxnSpPr>
          <p:nvPr/>
        </p:nvCxnSpPr>
        <p:spPr>
          <a:xfrm rot="16200000" flipH="1">
            <a:off x="2988714" y="3196555"/>
            <a:ext cx="416286" cy="166081"/>
          </a:xfrm>
          <a:prstGeom prst="bentConnector2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8CEBF6EC-19A2-42FD-8C67-846D7D8BB491}"/>
              </a:ext>
            </a:extLst>
          </p:cNvPr>
          <p:cNvCxnSpPr>
            <a:cxnSpLocks/>
          </p:cNvCxnSpPr>
          <p:nvPr/>
        </p:nvCxnSpPr>
        <p:spPr>
          <a:xfrm rot="16200000" flipH="1">
            <a:off x="5482009" y="3221144"/>
            <a:ext cx="408676" cy="120075"/>
          </a:xfrm>
          <a:prstGeom prst="bentConnector2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092040AF-9DB5-4EAF-A6D8-6B31D83B37D7}"/>
              </a:ext>
            </a:extLst>
          </p:cNvPr>
          <p:cNvSpPr/>
          <p:nvPr/>
        </p:nvSpPr>
        <p:spPr>
          <a:xfrm>
            <a:off x="1455191" y="2392976"/>
            <a:ext cx="1126383" cy="690664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of </a:t>
            </a:r>
            <a:r>
              <a:rPr lang="en-GB" sz="1050" noProof="0" dirty="0">
                <a:solidFill>
                  <a:prstClr val="white"/>
                </a:solidFill>
                <a:latin typeface="Calibri" panose="020F0502020204030204"/>
              </a:rPr>
              <a:t>P</a:t>
            </a: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romotions, Special Projects, &amp; Insights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>
                <a:solidFill>
                  <a:prstClr val="white"/>
                </a:solidFill>
                <a:latin typeface="Calibri" panose="020F0502020204030204"/>
              </a:rPr>
              <a:t> 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(Gary Sutherland)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9859E91B-141F-414D-A3A5-CFD52E2A3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29158"/>
              </p:ext>
            </p:extLst>
          </p:nvPr>
        </p:nvGraphicFramePr>
        <p:xfrm>
          <a:off x="8062917" y="5226128"/>
          <a:ext cx="1562346" cy="104978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1105983284"/>
                    </a:ext>
                  </a:extLst>
                </a:gridCol>
                <a:gridCol w="1354066">
                  <a:extLst>
                    <a:ext uri="{9D8B030D-6E8A-4147-A177-3AD203B41FA5}">
                      <a16:colId xmlns:a16="http://schemas.microsoft.com/office/drawing/2014/main" val="502403315"/>
                    </a:ext>
                  </a:extLst>
                </a:gridCol>
              </a:tblGrid>
              <a:tr h="34992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B07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Member support teams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60467712"/>
                  </a:ext>
                </a:extLst>
              </a:tr>
              <a:tr h="349929">
                <a:tc>
                  <a:txBody>
                    <a:bodyPr/>
                    <a:lstStyle/>
                    <a:p>
                      <a:endParaRPr lang="en-US" sz="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Brighton IGA Store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99395967"/>
                  </a:ext>
                </a:extLst>
              </a:tr>
              <a:tr h="349929"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EB3D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Enterprise support teams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5437276"/>
                  </a:ext>
                </a:extLst>
              </a:tr>
            </a:tbl>
          </a:graphicData>
        </a:graphic>
      </p:graphicFrame>
      <p:sp>
        <p:nvSpPr>
          <p:cNvPr id="71" name="Rectangle 70">
            <a:extLst>
              <a:ext uri="{FF2B5EF4-FFF2-40B4-BE49-F238E27FC236}">
                <a16:creationId xmlns:a16="http://schemas.microsoft.com/office/drawing/2014/main" id="{80166226-B6C2-A24E-B81D-41A9A89A898D}"/>
              </a:ext>
            </a:extLst>
          </p:cNvPr>
          <p:cNvSpPr/>
          <p:nvPr/>
        </p:nvSpPr>
        <p:spPr>
          <a:xfrm>
            <a:off x="8129896" y="1862673"/>
            <a:ext cx="3840042" cy="3273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Enterprise support team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0BDA8DF-7333-4620-8012-2172FAE530AD}"/>
              </a:ext>
            </a:extLst>
          </p:cNvPr>
          <p:cNvCxnSpPr>
            <a:stCxn id="49" idx="1"/>
          </p:cNvCxnSpPr>
          <p:nvPr/>
        </p:nvCxnSpPr>
        <p:spPr>
          <a:xfrm flipH="1">
            <a:off x="430513" y="3490586"/>
            <a:ext cx="92352" cy="3971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or: Elbow 87">
            <a:extLst>
              <a:ext uri="{FF2B5EF4-FFF2-40B4-BE49-F238E27FC236}">
                <a16:creationId xmlns:a16="http://schemas.microsoft.com/office/drawing/2014/main" id="{FB0B1BB0-A3FD-4099-98D8-657E911B8058}"/>
              </a:ext>
            </a:extLst>
          </p:cNvPr>
          <p:cNvCxnSpPr/>
          <p:nvPr/>
        </p:nvCxnSpPr>
        <p:spPr>
          <a:xfrm rot="5400000" flipH="1" flipV="1">
            <a:off x="6089353" y="-2599500"/>
            <a:ext cx="11419" cy="10243043"/>
          </a:xfrm>
          <a:prstGeom prst="bentConnector3">
            <a:avLst>
              <a:gd name="adj1" fmla="val 2380454"/>
            </a:avLst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467773CA-493E-42D0-B627-6CCEA6769A08}"/>
              </a:ext>
            </a:extLst>
          </p:cNvPr>
          <p:cNvCxnSpPr>
            <a:cxnSpLocks/>
          </p:cNvCxnSpPr>
          <p:nvPr/>
        </p:nvCxnSpPr>
        <p:spPr>
          <a:xfrm>
            <a:off x="6063888" y="1984344"/>
            <a:ext cx="0" cy="27542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790C9343-6AB2-4BC0-AFDB-7D71C859BD17}"/>
              </a:ext>
            </a:extLst>
          </p:cNvPr>
          <p:cNvSpPr/>
          <p:nvPr/>
        </p:nvSpPr>
        <p:spPr>
          <a:xfrm>
            <a:off x="5482550" y="1428350"/>
            <a:ext cx="1154265" cy="546747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shade val="60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CEO</a:t>
            </a: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(</a:t>
            </a:r>
            <a:r>
              <a:rPr lang="en-GB" sz="800" dirty="0">
                <a:solidFill>
                  <a:prstClr val="white"/>
                </a:solidFill>
                <a:latin typeface="Calibri" panose="020F0502020204030204"/>
              </a:rPr>
              <a:t>Grant Hinchliffe</a:t>
            </a: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)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5" name="Straight Connector 24"/>
          <p:cNvCxnSpPr>
            <a:stCxn id="55" idx="1"/>
            <a:endCxn id="55" idx="1"/>
          </p:cNvCxnSpPr>
          <p:nvPr/>
        </p:nvCxnSpPr>
        <p:spPr>
          <a:xfrm>
            <a:off x="1913302" y="3487178"/>
            <a:ext cx="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5" idx="1"/>
            <a:endCxn id="55" idx="1"/>
          </p:cNvCxnSpPr>
          <p:nvPr/>
        </p:nvCxnSpPr>
        <p:spPr>
          <a:xfrm>
            <a:off x="1913302" y="3487178"/>
            <a:ext cx="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4333875" y="3054314"/>
            <a:ext cx="0" cy="42330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stCxn id="75" idx="1"/>
          </p:cNvCxnSpPr>
          <p:nvPr/>
        </p:nvCxnSpPr>
        <p:spPr>
          <a:xfrm flipH="1" flipV="1">
            <a:off x="4342162" y="3487178"/>
            <a:ext cx="109084" cy="434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Rectangle 130"/>
          <p:cNvSpPr/>
          <p:nvPr/>
        </p:nvSpPr>
        <p:spPr>
          <a:xfrm>
            <a:off x="6999743" y="3895712"/>
            <a:ext cx="965890" cy="5653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000" dirty="0"/>
              <a:t>Brighton IGA</a:t>
            </a:r>
          </a:p>
        </p:txBody>
      </p:sp>
      <p:cxnSp>
        <p:nvCxnSpPr>
          <p:cNvPr id="163" name="Straight Connector 162"/>
          <p:cNvCxnSpPr>
            <a:stCxn id="72" idx="0"/>
          </p:cNvCxnSpPr>
          <p:nvPr/>
        </p:nvCxnSpPr>
        <p:spPr>
          <a:xfrm flipH="1" flipV="1">
            <a:off x="2016273" y="2269222"/>
            <a:ext cx="2110" cy="12375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>
            <a:stCxn id="54" idx="0"/>
          </p:cNvCxnSpPr>
          <p:nvPr/>
        </p:nvCxnSpPr>
        <p:spPr>
          <a:xfrm flipV="1">
            <a:off x="3329238" y="2259764"/>
            <a:ext cx="0" cy="13679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57" idx="0"/>
          </p:cNvCxnSpPr>
          <p:nvPr/>
        </p:nvCxnSpPr>
        <p:spPr>
          <a:xfrm flipH="1" flipV="1">
            <a:off x="4693210" y="2259764"/>
            <a:ext cx="6706" cy="13679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60" idx="0"/>
          </p:cNvCxnSpPr>
          <p:nvPr/>
        </p:nvCxnSpPr>
        <p:spPr>
          <a:xfrm flipH="1" flipV="1">
            <a:off x="6063888" y="2259764"/>
            <a:ext cx="7078" cy="13679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59427" y="6231918"/>
            <a:ext cx="10753725" cy="501772"/>
          </a:xfrm>
        </p:spPr>
        <p:txBody>
          <a:bodyPr/>
          <a:lstStyle/>
          <a:p>
            <a:r>
              <a:rPr lang="en-AU" dirty="0"/>
              <a:t>FTE = Full time equivalent employees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990" y="263285"/>
            <a:ext cx="2820825" cy="10286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0509" y="6362700"/>
            <a:ext cx="1903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/>
              <a:t>FTE = Full time equivalent employee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1743075" y="3083640"/>
            <a:ext cx="0" cy="39397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endCxn id="55" idx="1"/>
          </p:cNvCxnSpPr>
          <p:nvPr/>
        </p:nvCxnSpPr>
        <p:spPr>
          <a:xfrm>
            <a:off x="1743075" y="3485520"/>
            <a:ext cx="170227" cy="1658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4CBABF7B-4D90-4A1A-A2AF-AEA5A69B51C2}"/>
              </a:ext>
            </a:extLst>
          </p:cNvPr>
          <p:cNvSpPr/>
          <p:nvPr/>
        </p:nvSpPr>
        <p:spPr>
          <a:xfrm>
            <a:off x="6826905" y="2385095"/>
            <a:ext cx="1108856" cy="669219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Head of Member </a:t>
            </a:r>
            <a:r>
              <a:rPr lang="en-GB" sz="1050" dirty="0">
                <a:solidFill>
                  <a:prstClr val="white"/>
                </a:solidFill>
                <a:latin typeface="Calibri" panose="020F0502020204030204"/>
              </a:rPr>
              <a:t>Operations</a:t>
            </a:r>
            <a:endParaRPr kumimoji="0" lang="en-GB" sz="10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GB" sz="800" dirty="0">
                <a:solidFill>
                  <a:prstClr val="white"/>
                </a:solidFill>
                <a:latin typeface="Calibri" panose="020F0502020204030204"/>
              </a:rPr>
              <a:t>(Richard Oliver)</a:t>
            </a: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C87D7FA-3AA3-4E7A-8A44-C75F405203C6}"/>
              </a:ext>
            </a:extLst>
          </p:cNvPr>
          <p:cNvSpPr/>
          <p:nvPr/>
        </p:nvSpPr>
        <p:spPr>
          <a:xfrm>
            <a:off x="7010311" y="3217213"/>
            <a:ext cx="983253" cy="554354"/>
          </a:xfrm>
          <a:prstGeom prst="rect">
            <a:avLst/>
          </a:prstGeom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70000"/>
              <a:hueOff val="0"/>
              <a:satOff val="0"/>
              <a:lumOff val="0"/>
              <a:alphaOff val="0"/>
            </a:schemeClr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5080" tIns="5080" rIns="5080" bIns="5080" numCol="1" spcCol="1270" anchor="ctr" anchorCtr="0">
            <a:noAutofit/>
          </a:bodyPr>
          <a:lstStyle/>
          <a:p>
            <a:pPr marL="0" marR="0" lvl="0" indent="0" algn="ctr" defTabSz="3556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Member Support &amp; Operations leads </a:t>
            </a:r>
          </a:p>
          <a:p>
            <a:pPr marL="0" marR="0" lvl="0" indent="0" algn="ctr" defTabSz="355600" rtl="0" eaLnBrk="1" fontAlgn="auto" latinLnBrk="0" hangingPunct="1">
              <a:spcBef>
                <a:spcPct val="0"/>
              </a:spcBef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 </a:t>
            </a:r>
            <a:r>
              <a:rPr lang="en-GB" sz="800" dirty="0">
                <a:solidFill>
                  <a:prstClr val="white"/>
                </a:solidFill>
                <a:latin typeface="Calibri" panose="020F0502020204030204"/>
              </a:rPr>
              <a:t>4</a:t>
            </a:r>
            <a:r>
              <a:rPr kumimoji="0" lang="en-GB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FTE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6888298" y="3054314"/>
            <a:ext cx="2124" cy="101507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E0BDA8DF-7333-4620-8012-2172FAE530AD}"/>
              </a:ext>
            </a:extLst>
          </p:cNvPr>
          <p:cNvCxnSpPr/>
          <p:nvPr/>
        </p:nvCxnSpPr>
        <p:spPr>
          <a:xfrm flipH="1">
            <a:off x="582913" y="3642986"/>
            <a:ext cx="92352" cy="3971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0BDA8DF-7333-4620-8012-2172FAE530AD}"/>
              </a:ext>
            </a:extLst>
          </p:cNvPr>
          <p:cNvCxnSpPr/>
          <p:nvPr/>
        </p:nvCxnSpPr>
        <p:spPr>
          <a:xfrm>
            <a:off x="6888298" y="4069384"/>
            <a:ext cx="11144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0BDA8DF-7333-4620-8012-2172FAE530AD}"/>
              </a:ext>
            </a:extLst>
          </p:cNvPr>
          <p:cNvCxnSpPr>
            <a:endCxn id="69" idx="1"/>
          </p:cNvCxnSpPr>
          <p:nvPr/>
        </p:nvCxnSpPr>
        <p:spPr>
          <a:xfrm>
            <a:off x="6875684" y="3485520"/>
            <a:ext cx="134627" cy="887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597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7_OvvMYCjzW15hRSr_K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7_OvvMYCjzW15hRSr_Kg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FFR5ikMWa9fzFBfK5Fwn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08hGpdS4SwnhWn.vOpw4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7_OvvMYCjzW15hRSr_K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7_OvvMYCjzW15hRSr_K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O7_OvvMYCjzW15hRSr_Kg"/>
</p:tagLst>
</file>

<file path=ppt/theme/theme1.xml><?xml version="1.0" encoding="utf-8"?>
<a:theme xmlns:a="http://schemas.openxmlformats.org/drawingml/2006/main" name="1_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</TotalTime>
  <Words>205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1_Retrospect</vt:lpstr>
      <vt:lpstr>think-cell Slide</vt:lpstr>
      <vt:lpstr> Organisation Structure 2021 – effective 2nd August 2021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organisation structure 2020</dc:title>
  <dc:creator>Nicole McCullagh</dc:creator>
  <cp:lastModifiedBy>Gary Sutherland</cp:lastModifiedBy>
  <cp:revision>38</cp:revision>
  <dcterms:created xsi:type="dcterms:W3CDTF">2020-04-22T22:47:30Z</dcterms:created>
  <dcterms:modified xsi:type="dcterms:W3CDTF">2021-08-02T23:56:06Z</dcterms:modified>
</cp:coreProperties>
</file>