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heme/theme3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8"/>
  </p:notesMasterIdLst>
  <p:sldIdLst>
    <p:sldId id="2317" r:id="rId6"/>
    <p:sldId id="24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69426-2B40-4412-979C-17592296AB77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BAFA83-3171-4EA3-B32A-6413607847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8873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385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158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3FC38-E0B7-4518-9B89-987809EA6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C46918-7B72-4B4B-B146-90F2EC624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0DF49-CB14-4510-A0A5-B1E29ACCE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D9BD8-99A8-416E-A70B-B0A12BB43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42774-9374-4479-9D86-48020CD3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940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7AF1E-CE02-446D-A794-538668E9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EF067-E1BF-422C-B64D-193782140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81FDE-553D-4306-9463-741FDB95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1499-B123-49C8-8F1F-DEEEDCB0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EC14-0283-4271-B0D6-7A24D7298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673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9A5471-AE5C-491E-8A76-7BEDBD346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FF715E-0E3B-4579-B857-B56A4B152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7D3B2-7280-4680-BF3C-6D6BDEDF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7D016-BE05-48B4-A2B5-322CAF775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8E29-4805-4870-BCDF-13949DBB3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1247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D92EC4B-1F14-485D-88C8-0FDFC1AC44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D92EC4B-1F14-485D-88C8-0FDFC1AC4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6B44F281-B15C-4432-AF1F-13BB9206FEF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sz="2800" dirty="0">
              <a:solidFill>
                <a:prstClr val="white"/>
              </a:solidFill>
              <a:latin typeface="Calibri Light" panose="020F0302020204030204" pitchFamily="34" charset="0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86603"/>
            <a:ext cx="10753725" cy="70230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00FD4D-395A-4CE9-BE76-2FDFB8986BF1}"/>
              </a:ext>
            </a:extLst>
          </p:cNvPr>
          <p:cNvSpPr/>
          <p:nvPr userDrawn="1"/>
        </p:nvSpPr>
        <p:spPr>
          <a:xfrm>
            <a:off x="714375" y="1323975"/>
            <a:ext cx="1110615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190625"/>
            <a:ext cx="10758488" cy="49339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957B1C4-E663-49CB-904C-70752D669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6438900"/>
            <a:ext cx="10753725" cy="4191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22">
            <a:extLst>
              <a:ext uri="{FF2B5EF4-FFF2-40B4-BE49-F238E27FC236}">
                <a16:creationId xmlns:a16="http://schemas.microsoft.com/office/drawing/2014/main" id="{3EBA37A3-A1BA-4B8B-896A-3C346D48B1A5}"/>
              </a:ext>
            </a:extLst>
          </p:cNvPr>
          <p:cNvSpPr txBox="1">
            <a:spLocks/>
          </p:cNvSpPr>
          <p:nvPr userDrawn="1"/>
        </p:nvSpPr>
        <p:spPr>
          <a:xfrm>
            <a:off x="11556999" y="6446837"/>
            <a:ext cx="63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1561D1-99FF-4C56-B7FE-D5E6E9900FBD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95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0A23-25BE-A045-A2AD-C3595FD279CD}" type="datetime1">
              <a:rPr lang="en-AU" smtClean="0"/>
              <a:t>23/04/2021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010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AAF9E-6A6D-1548-A3F6-85F70F46A9BB}" type="datetime1">
              <a:rPr lang="en-AU" smtClean="0"/>
              <a:t>23/04/2021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58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0352-4CEE-814B-96CF-9607C43A12E5}" type="datetime1">
              <a:rPr lang="en-AU" smtClean="0"/>
              <a:t>23/04/2021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156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2594-7EC4-F64B-BAA1-EC524F15AF87}" type="datetime1">
              <a:rPr lang="en-AU" smtClean="0"/>
              <a:t>23/04/2021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63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2A92-D2A6-B84E-9967-A8344853CDC8}" type="datetime1">
              <a:rPr lang="en-AU" smtClean="0"/>
              <a:t>23/04/2021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59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8FCC34F-E406-4B2A-9A32-A94ACABFBC0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032255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8FCC34F-E406-4B2A-9A32-A94ACABFBC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94602FBD-D2D6-48EF-B461-76408E8C3EA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F435B-DC1C-5743-BF28-113D7C5FB995}" type="datetime1">
              <a:rPr lang="en-AU" smtClean="0"/>
              <a:t>23/04/2021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83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36E19-DC19-A04A-A3E4-4532CCCB36B7}" type="datetime1">
              <a:rPr lang="en-AU" smtClean="0"/>
              <a:t>23/04/2021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5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23E62-B8D9-4F9C-B67D-00FEC1049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67BDA-E9FB-46D3-A32E-FA8B53537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070C3-3435-4745-931A-74BEE13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F80E5-172D-4673-9F68-64F0E13C8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9E14B-BFB2-4C04-8694-62788EA68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37262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7C95B23-3D9E-F44C-8D90-AA2A5E118FAD}" type="datetime1">
              <a:rPr lang="en-AU" smtClean="0"/>
              <a:t>23/04/2021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18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1469-36B5-D149-9D6B-615463E12409}" type="datetime1">
              <a:rPr lang="en-AU" smtClean="0"/>
              <a:t>23/04/2021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18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DED5C-CFE6-1B41-8CBE-1D81600A3E99}" type="datetime1">
              <a:rPr lang="en-AU" smtClean="0"/>
              <a:t>23/04/2021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48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5CCD-13CD-8249-9CDF-34DC18E86646}" type="datetime1">
              <a:rPr lang="en-AU" smtClean="0"/>
              <a:t>23/04/2021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76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with Source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382373" y="6121448"/>
            <a:ext cx="1388017" cy="7365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err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6367" y="6509706"/>
            <a:ext cx="9239251" cy="221294"/>
          </a:xfrm>
        </p:spPr>
        <p:txBody>
          <a:bodyPr/>
          <a:lstStyle>
            <a:lvl1pPr marL="542925" indent="-542925">
              <a:buNone/>
              <a:defRPr sz="1100">
                <a:solidFill>
                  <a:srgbClr val="7F7F7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	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7993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8B95222E-79F7-40AA-B334-0E4789D47C9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8B95222E-79F7-40AA-B334-0E4789D47C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>
            <a:extLst>
              <a:ext uri="{FF2B5EF4-FFF2-40B4-BE49-F238E27FC236}">
                <a16:creationId xmlns:a16="http://schemas.microsoft.com/office/drawing/2014/main" id="{05AD5000-3A8C-47EF-B7CD-A3B19CBD328C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6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C93D58-D6C3-41FA-988D-FBC8C03B7E31}"/>
              </a:ext>
            </a:extLst>
          </p:cNvPr>
          <p:cNvSpPr/>
          <p:nvPr userDrawn="1"/>
        </p:nvSpPr>
        <p:spPr>
          <a:xfrm>
            <a:off x="0" y="0"/>
            <a:ext cx="12188825" cy="4932000"/>
          </a:xfrm>
          <a:prstGeom prst="rect">
            <a:avLst/>
          </a:prstGeom>
          <a:solidFill>
            <a:srgbClr val="D2CE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181D-AE0D-EB43-A1AD-263946B6CFE5}" type="datetime1">
              <a:rPr lang="en-AU" smtClean="0"/>
              <a:t>23/04/2021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443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with source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632" y="1600202"/>
            <a:ext cx="10632508" cy="45259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6368" y="6509706"/>
            <a:ext cx="9239250" cy="22129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tabLst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Click to edit Master text styles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73ECDAB-FAE0-2642-8250-6560DE182F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7631" y="383499"/>
            <a:ext cx="9874859" cy="587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639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D92EC4B-1F14-485D-88C8-0FDFC1AC44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D92EC4B-1F14-485D-88C8-0FDFC1AC4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6B44F281-B15C-4432-AF1F-13BB9206FEF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500330"/>
            <a:ext cx="10753725" cy="531706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00FD4D-395A-4CE9-BE76-2FDFB8986BF1}"/>
              </a:ext>
            </a:extLst>
          </p:cNvPr>
          <p:cNvSpPr/>
          <p:nvPr userDrawn="1"/>
        </p:nvSpPr>
        <p:spPr>
          <a:xfrm>
            <a:off x="714375" y="1323975"/>
            <a:ext cx="1110615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190625"/>
            <a:ext cx="10758488" cy="4933949"/>
          </a:xfrm>
          <a:prstGeom prst="rect">
            <a:avLst/>
          </a:prstGeom>
        </p:spPr>
        <p:txBody>
          <a:bodyPr>
            <a:noAutofit/>
          </a:bodyPr>
          <a:lstStyle>
            <a:lvl1pPr marL="266700" indent="-266700">
              <a:buFont typeface="Arial" panose="020B0604020202020204" pitchFamily="34" charset="0"/>
              <a:buChar char="•"/>
              <a:defRPr sz="1600"/>
            </a:lvl1pPr>
            <a:lvl2pPr marL="542925" indent="-276225">
              <a:buFont typeface="Calibri" panose="020F0502020204030204" pitchFamily="34" charset="0"/>
              <a:buChar char="­"/>
              <a:defRPr sz="1600"/>
            </a:lvl2pPr>
            <a:lvl3pPr marL="809625" indent="-266700">
              <a:defRPr sz="1600"/>
            </a:lvl3pPr>
            <a:lvl4pPr marL="1076325" indent="-266700">
              <a:defRPr sz="1600"/>
            </a:lvl4pPr>
            <a:lvl5pPr marL="1343025" indent="-2667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957B1C4-E663-49CB-904C-70752D669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6438900"/>
            <a:ext cx="10753725" cy="4191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22">
            <a:extLst>
              <a:ext uri="{FF2B5EF4-FFF2-40B4-BE49-F238E27FC236}">
                <a16:creationId xmlns:a16="http://schemas.microsoft.com/office/drawing/2014/main" id="{3EBA37A3-A1BA-4B8B-896A-3C346D48B1A5}"/>
              </a:ext>
            </a:extLst>
          </p:cNvPr>
          <p:cNvSpPr txBox="1">
            <a:spLocks/>
          </p:cNvSpPr>
          <p:nvPr userDrawn="1"/>
        </p:nvSpPr>
        <p:spPr>
          <a:xfrm>
            <a:off x="11556999" y="6446837"/>
            <a:ext cx="63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1561D1-99FF-4C56-B7FE-D5E6E9900FBD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16CEB1-25AF-498F-B73B-4A3E9893E97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4375" y="132127"/>
            <a:ext cx="10763250" cy="344487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spcAft>
                <a:spcPts val="0"/>
              </a:spcAft>
              <a:defRPr lang="en-AU" sz="1600" spc="-50" baseline="0" dirty="0"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85000"/>
              </a:lnSpc>
              <a:spcBef>
                <a:spcPct val="0"/>
              </a:spcBef>
              <a:buNone/>
            </a:pPr>
            <a:r>
              <a:rPr lang="en-US"/>
              <a:t>Click to edit Master text styles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914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D92EC4B-1F14-485D-88C8-0FDFC1AC44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D92EC4B-1F14-485D-88C8-0FDFC1AC4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6B44F281-B15C-4432-AF1F-13BB9206FEF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500330"/>
            <a:ext cx="10753725" cy="531706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00FD4D-395A-4CE9-BE76-2FDFB8986BF1}"/>
              </a:ext>
            </a:extLst>
          </p:cNvPr>
          <p:cNvSpPr/>
          <p:nvPr userDrawn="1"/>
        </p:nvSpPr>
        <p:spPr>
          <a:xfrm>
            <a:off x="714375" y="1323975"/>
            <a:ext cx="1110615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190625"/>
            <a:ext cx="10758488" cy="4933949"/>
          </a:xfrm>
          <a:prstGeom prst="rect">
            <a:avLst/>
          </a:prstGeom>
        </p:spPr>
        <p:txBody>
          <a:bodyPr>
            <a:noAutofit/>
          </a:bodyPr>
          <a:lstStyle>
            <a:lvl1pPr marL="266700" indent="-266700">
              <a:buFont typeface="Arial" panose="020B0604020202020204" pitchFamily="34" charset="0"/>
              <a:buChar char="•"/>
              <a:defRPr sz="1600"/>
            </a:lvl1pPr>
            <a:lvl2pPr marL="542925" indent="-276225">
              <a:buFont typeface="Calibri" panose="020F0502020204030204" pitchFamily="34" charset="0"/>
              <a:buChar char="­"/>
              <a:defRPr sz="1600"/>
            </a:lvl2pPr>
            <a:lvl3pPr marL="809625" indent="-266700">
              <a:defRPr sz="1600"/>
            </a:lvl3pPr>
            <a:lvl4pPr marL="1076325" indent="-266700">
              <a:defRPr sz="1600"/>
            </a:lvl4pPr>
            <a:lvl5pPr marL="1343025" indent="-2667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957B1C4-E663-49CB-904C-70752D669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6438900"/>
            <a:ext cx="10753725" cy="4191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22">
            <a:extLst>
              <a:ext uri="{FF2B5EF4-FFF2-40B4-BE49-F238E27FC236}">
                <a16:creationId xmlns:a16="http://schemas.microsoft.com/office/drawing/2014/main" id="{3EBA37A3-A1BA-4B8B-896A-3C346D48B1A5}"/>
              </a:ext>
            </a:extLst>
          </p:cNvPr>
          <p:cNvSpPr txBox="1">
            <a:spLocks/>
          </p:cNvSpPr>
          <p:nvPr userDrawn="1"/>
        </p:nvSpPr>
        <p:spPr>
          <a:xfrm>
            <a:off x="11556999" y="6446837"/>
            <a:ext cx="63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1561D1-99FF-4C56-B7FE-D5E6E9900FBD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16CEB1-25AF-498F-B73B-4A3E9893E97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4375" y="132127"/>
            <a:ext cx="10763250" cy="344487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spcAft>
                <a:spcPts val="0"/>
              </a:spcAft>
              <a:defRPr lang="en-AU" sz="1600" spc="-50" baseline="0" dirty="0"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85000"/>
              </a:lnSpc>
              <a:spcBef>
                <a:spcPct val="0"/>
              </a:spcBef>
              <a:buNone/>
            </a:pPr>
            <a:r>
              <a:rPr lang="en-US"/>
              <a:t>Click to edit Master text styles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96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F13233B-DEC8-45C6-B4AC-89677A982A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42403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59" imgH="360" progId="TCLayout.ActiveDocument.1">
                  <p:embed/>
                </p:oleObj>
              </mc:Choice>
              <mc:Fallback>
                <p:oleObj name="think-cell Slide" r:id="rId4" imgW="359" imgH="36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F13233B-DEC8-45C6-B4AC-89677A982A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F7311879-464C-476D-8650-3F41F8612B62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27999" y="837512"/>
            <a:ext cx="10944333" cy="383881"/>
          </a:xfrm>
          <a:prstGeom prst="rect">
            <a:avLst/>
          </a:prstGeom>
          <a:noFill/>
          <a:effectLst/>
        </p:spPr>
        <p:txBody>
          <a:bodyPr vert="horz" wrap="square" lIns="0" tIns="72000" rIns="72000" bIns="72000" rtlCol="0" anchor="ctr" anchorCtr="0">
            <a:noAutofit/>
          </a:bodyPr>
          <a:lstStyle>
            <a:lvl1pPr marL="0" indent="0">
              <a:defRPr lang="en-US" sz="2400" dirty="0" smtClean="0">
                <a:solidFill>
                  <a:srgbClr val="8E89A3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7999" y="447909"/>
            <a:ext cx="10944333" cy="383881"/>
          </a:xfrm>
          <a:noFill/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square" lIns="72000" tIns="72000" rIns="72000" bIns="72000" rtlCol="0" anchor="ctr" anchorCtr="0">
            <a:noAutofit/>
          </a:bodyPr>
          <a:lstStyle>
            <a:lvl1pPr>
              <a:defRPr lang="en-AU" sz="2400" dirty="0">
                <a:latin typeface="+mn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5"/>
          </p:nvPr>
        </p:nvSpPr>
        <p:spPr>
          <a:xfrm>
            <a:off x="550333" y="1699160"/>
            <a:ext cx="10922000" cy="4316667"/>
          </a:xfrm>
        </p:spPr>
        <p:txBody>
          <a:bodyPr anchor="ctr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Insert &gt; Header &amp; Footer to edit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/>
              <a:t>Page </a:t>
            </a:r>
            <a:fld id="{7C382E6F-DEC5-4875-93D8-436936BAFA1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662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09978-0116-47F7-BB1C-3125A6EEF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9B517-DFE5-4076-A7A7-349616F49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F7F6-F642-4037-86D4-A195997B3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23232-D88D-4A17-92E4-B8FB4BC7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244FE-FBE2-46F0-93F6-89596A55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2610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D92EC4B-1F14-485D-88C8-0FDFC1AC44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162884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D92EC4B-1F14-485D-88C8-0FDFC1AC4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6B44F281-B15C-4432-AF1F-13BB9206FEF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86603"/>
            <a:ext cx="10753725" cy="70230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00FD4D-395A-4CE9-BE76-2FDFB8986BF1}"/>
              </a:ext>
            </a:extLst>
          </p:cNvPr>
          <p:cNvSpPr/>
          <p:nvPr userDrawn="1"/>
        </p:nvSpPr>
        <p:spPr>
          <a:xfrm>
            <a:off x="714375" y="1323975"/>
            <a:ext cx="1110615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190625"/>
            <a:ext cx="10758488" cy="49339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957B1C4-E663-49CB-904C-70752D669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6438900"/>
            <a:ext cx="10753725" cy="4191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22">
            <a:extLst>
              <a:ext uri="{FF2B5EF4-FFF2-40B4-BE49-F238E27FC236}">
                <a16:creationId xmlns:a16="http://schemas.microsoft.com/office/drawing/2014/main" id="{3EBA37A3-A1BA-4B8B-896A-3C346D48B1A5}"/>
              </a:ext>
            </a:extLst>
          </p:cNvPr>
          <p:cNvSpPr txBox="1">
            <a:spLocks/>
          </p:cNvSpPr>
          <p:nvPr userDrawn="1"/>
        </p:nvSpPr>
        <p:spPr>
          <a:xfrm>
            <a:off x="11556999" y="6446837"/>
            <a:ext cx="63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1561D1-99FF-4C56-B7FE-D5E6E9900FB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16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tandard with source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631" y="1600201"/>
            <a:ext cx="10632508" cy="45259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6367" y="6509706"/>
            <a:ext cx="9239251" cy="22129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tabLst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Click to edit Master text styles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73ECDAB-FAE0-2642-8250-6560DE182F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7631" y="383498"/>
            <a:ext cx="9874859" cy="587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title style</a:t>
            </a:r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4082118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with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631" y="1600201"/>
            <a:ext cx="10632508" cy="45259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007631" y="228188"/>
            <a:ext cx="10648248" cy="669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6367" y="6509706"/>
            <a:ext cx="9239251" cy="221294"/>
          </a:xfrm>
        </p:spPr>
        <p:txBody>
          <a:bodyPr/>
          <a:lstStyle>
            <a:lvl1pPr marL="542925" indent="-542925">
              <a:buNone/>
              <a:defRPr sz="1100">
                <a:solidFill>
                  <a:srgbClr val="7F7F7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	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96572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with Source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01B00FB3-6E56-1F41-9241-D7A8CC3507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6367" y="6509706"/>
            <a:ext cx="9239251" cy="22129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tabLst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Click to edit Master text styles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551EC9A-16FA-CD4B-81D6-DA0436B2A9A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7631" y="383498"/>
            <a:ext cx="9874859" cy="587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title style</a:t>
            </a:r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5686157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with Source NO LOGO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382373" y="6121448"/>
            <a:ext cx="1388017" cy="7365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35E54175-7888-C440-BDCB-1583E622E7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6367" y="6509706"/>
            <a:ext cx="9239251" cy="22129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tabLst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Click to edit Master text styles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1456BAEF-B555-1446-B579-1568930C68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7631" y="383498"/>
            <a:ext cx="9874859" cy="587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title style</a:t>
            </a:r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28033368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1BD94122-F4B2-4B0E-83E1-B2E41F7970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83789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1BD94122-F4B2-4B0E-83E1-B2E41F7970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BAEB5C14-CE5F-416A-BA3D-1E2E4AD70BD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marL="0" lvl="0" indent="0" algn="ctr"/>
            <a:endParaRPr lang="en-AU" sz="2000" b="1" i="0" baseline="0">
              <a:solidFill>
                <a:schemeClr val="tx1"/>
              </a:solidFill>
              <a:latin typeface="EYInterstate Light" panose="02000506000000020004"/>
              <a:ea typeface="+mj-ea"/>
              <a:cs typeface="Arial" panose="020B0604020202020204" pitchFamily="34" charset="0"/>
              <a:sym typeface="EYInterstate Light" panose="020005060000000200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94200"/>
            <a:ext cx="10972800" cy="590400"/>
          </a:xfrm>
        </p:spPr>
        <p:txBody>
          <a:bodyPr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DA9741B6-D337-4A18-8ECB-FB21A6953E4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09601" y="907750"/>
            <a:ext cx="10974284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1799" noProof="0">
              <a:solidFill>
                <a:schemeClr val="bg1"/>
              </a:solidFill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0356C28-34FC-48BD-943E-82B485EB0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137920"/>
            <a:ext cx="10972800" cy="494792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2DD5AC-66F0-425C-A9DE-04845131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 anchor="ctr"/>
          <a:lstStyle/>
          <a:p>
            <a:r>
              <a:rPr lang="en-AU"/>
              <a:t>Page </a:t>
            </a:r>
            <a:fld id="{F1BC30E3-FFE5-4B91-AA19-87A149EBB9EE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3BD3FA6-EA93-45A4-BF02-A5571C623D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5900" y="6470650"/>
            <a:ext cx="9576000" cy="180000"/>
          </a:xfrm>
        </p:spPr>
        <p:txBody>
          <a:bodyPr lIns="0" tIns="0" rIns="0" bIns="0" anchor="ctr"/>
          <a:lstStyle>
            <a:lvl1pPr marL="0" indent="0">
              <a:buNone/>
              <a:defRPr sz="800"/>
            </a:lvl1pPr>
            <a:lvl2pPr marL="356437" indent="0">
              <a:buNone/>
              <a:defRPr/>
            </a:lvl2pPr>
            <a:lvl3pPr marL="712875" indent="0">
              <a:buNone/>
              <a:defRPr/>
            </a:lvl3pPr>
            <a:lvl4pPr marL="1069313" indent="0">
              <a:buNone/>
              <a:defRPr/>
            </a:lvl4pPr>
            <a:lvl5pPr marL="1425750" indent="0">
              <a:buNone/>
              <a:defRPr/>
            </a:lvl5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32857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D92EC4B-1F14-485D-88C8-0FDFC1AC44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131399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D92EC4B-1F14-485D-88C8-0FDFC1AC4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6B44F281-B15C-4432-AF1F-13BB9206FEF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86603"/>
            <a:ext cx="10753725" cy="70230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00FD4D-395A-4CE9-BE76-2FDFB8986BF1}"/>
              </a:ext>
            </a:extLst>
          </p:cNvPr>
          <p:cNvSpPr/>
          <p:nvPr userDrawn="1"/>
        </p:nvSpPr>
        <p:spPr>
          <a:xfrm>
            <a:off x="714375" y="1323975"/>
            <a:ext cx="11106150" cy="110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190625"/>
            <a:ext cx="10758488" cy="49339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957B1C4-E663-49CB-904C-70752D669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6438900"/>
            <a:ext cx="10753725" cy="4191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22">
            <a:extLst>
              <a:ext uri="{FF2B5EF4-FFF2-40B4-BE49-F238E27FC236}">
                <a16:creationId xmlns:a16="http://schemas.microsoft.com/office/drawing/2014/main" id="{3EBA37A3-A1BA-4B8B-896A-3C346D48B1A5}"/>
              </a:ext>
            </a:extLst>
          </p:cNvPr>
          <p:cNvSpPr txBox="1">
            <a:spLocks/>
          </p:cNvSpPr>
          <p:nvPr userDrawn="1"/>
        </p:nvSpPr>
        <p:spPr>
          <a:xfrm>
            <a:off x="11556999" y="6446837"/>
            <a:ext cx="63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1561D1-99FF-4C56-B7FE-D5E6E9900FB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84028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tandard with source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631" y="1600201"/>
            <a:ext cx="10632508" cy="45259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78AFB-B04E-E54E-876A-F64DACB316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6367" y="6509706"/>
            <a:ext cx="9239251" cy="22129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tabLst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AU"/>
              <a:t>Source: Click to edit Master text styles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73ECDAB-FAE0-2642-8250-6560DE182F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7631" y="383498"/>
            <a:ext cx="9874859" cy="587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title style</a:t>
            </a:r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35509834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indoor&#10;&#10;Description automatically generated">
            <a:extLst>
              <a:ext uri="{FF2B5EF4-FFF2-40B4-BE49-F238E27FC236}">
                <a16:creationId xmlns:a16="http://schemas.microsoft.com/office/drawing/2014/main" id="{44F87C5A-CE52-EC49-BB88-9E8A4C0A3F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323" r="323" b="16978"/>
          <a:stretch/>
        </p:blipFill>
        <p:spPr>
          <a:xfrm>
            <a:off x="-134912" y="0"/>
            <a:ext cx="12381875" cy="6858000"/>
          </a:xfrm>
          <a:prstGeom prst="rect">
            <a:avLst/>
          </a:prstGeom>
        </p:spPr>
      </p:pic>
      <p:sp>
        <p:nvSpPr>
          <p:cNvPr id="14" name="Freeform 13">
            <a:extLst>
              <a:ext uri="{FF2B5EF4-FFF2-40B4-BE49-F238E27FC236}">
                <a16:creationId xmlns:a16="http://schemas.microsoft.com/office/drawing/2014/main" id="{ED4D602F-10E4-E84C-B065-D073E1391F90}"/>
              </a:ext>
            </a:extLst>
          </p:cNvPr>
          <p:cNvSpPr/>
          <p:nvPr userDrawn="1"/>
        </p:nvSpPr>
        <p:spPr>
          <a:xfrm rot="5400000">
            <a:off x="8633688" y="3909282"/>
            <a:ext cx="1909869" cy="1914419"/>
          </a:xfrm>
          <a:custGeom>
            <a:avLst/>
            <a:gdLst>
              <a:gd name="connsiteX0" fmla="*/ 18955 w 2599871"/>
              <a:gd name="connsiteY0" fmla="*/ 0 h 2606065"/>
              <a:gd name="connsiteX1" fmla="*/ 2599871 w 2599871"/>
              <a:gd name="connsiteY1" fmla="*/ 2580916 h 2606065"/>
              <a:gd name="connsiteX2" fmla="*/ 2598601 w 2599871"/>
              <a:gd name="connsiteY2" fmla="*/ 2606065 h 2606065"/>
              <a:gd name="connsiteX3" fmla="*/ 0 w 2599871"/>
              <a:gd name="connsiteY3" fmla="*/ 2606065 h 2606065"/>
              <a:gd name="connsiteX4" fmla="*/ 0 w 2599871"/>
              <a:gd name="connsiteY4" fmla="*/ 957 h 2606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9871" h="2606065">
                <a:moveTo>
                  <a:pt x="18955" y="0"/>
                </a:moveTo>
                <a:cubicBezTo>
                  <a:pt x="1444356" y="0"/>
                  <a:pt x="2599871" y="1155515"/>
                  <a:pt x="2599871" y="2580916"/>
                </a:cubicBezTo>
                <a:lnTo>
                  <a:pt x="2598601" y="2606065"/>
                </a:lnTo>
                <a:lnTo>
                  <a:pt x="0" y="2606065"/>
                </a:lnTo>
                <a:lnTo>
                  <a:pt x="0" y="957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3D16F9-ED86-EE4C-9E41-C145079FCE36}"/>
              </a:ext>
            </a:extLst>
          </p:cNvPr>
          <p:cNvSpPr/>
          <p:nvPr userDrawn="1"/>
        </p:nvSpPr>
        <p:spPr>
          <a:xfrm>
            <a:off x="-300038" y="3910120"/>
            <a:ext cx="8931451" cy="1909868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object&#10;&#10;Description automatically generated">
            <a:extLst>
              <a:ext uri="{FF2B5EF4-FFF2-40B4-BE49-F238E27FC236}">
                <a16:creationId xmlns:a16="http://schemas.microsoft.com/office/drawing/2014/main" id="{69AFC49B-9F46-1844-B2EA-9877F93615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07677" y="2534287"/>
            <a:ext cx="2976646" cy="9035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CF0C3D-3748-9146-8F1B-B0B4777339E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1844" y="4630398"/>
            <a:ext cx="1449509" cy="2376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F1413E7-35D0-834F-8156-F42E22FB41D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207550" y="4621308"/>
            <a:ext cx="1509504" cy="236785"/>
          </a:xfrm>
          <a:prstGeom prst="rect">
            <a:avLst/>
          </a:prstGeom>
        </p:spPr>
      </p:pic>
      <p:pic>
        <p:nvPicPr>
          <p:cNvPr id="17" name="Picture 16" descr="A picture containing clipart&#10;&#10;Description automatically generated">
            <a:extLst>
              <a:ext uri="{FF2B5EF4-FFF2-40B4-BE49-F238E27FC236}">
                <a16:creationId xmlns:a16="http://schemas.microsoft.com/office/drawing/2014/main" id="{4DB7D57A-6DE7-3A42-91E9-0F41A73A79C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256143" y="4611625"/>
            <a:ext cx="1020138" cy="275169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531A178-0690-E34B-847A-F5954FE6E772}"/>
              </a:ext>
            </a:extLst>
          </p:cNvPr>
          <p:cNvCxnSpPr/>
          <p:nvPr userDrawn="1"/>
        </p:nvCxnSpPr>
        <p:spPr>
          <a:xfrm>
            <a:off x="5982926" y="4473053"/>
            <a:ext cx="0" cy="550606"/>
          </a:xfrm>
          <a:prstGeom prst="line">
            <a:avLst/>
          </a:prstGeom>
          <a:ln w="38100" cap="rnd">
            <a:solidFill>
              <a:srgbClr val="1C13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73CA372-38B1-9847-92B4-C477E775B289}"/>
              </a:ext>
            </a:extLst>
          </p:cNvPr>
          <p:cNvCxnSpPr/>
          <p:nvPr userDrawn="1"/>
        </p:nvCxnSpPr>
        <p:spPr>
          <a:xfrm>
            <a:off x="5982926" y="4473053"/>
            <a:ext cx="0" cy="550606"/>
          </a:xfrm>
          <a:prstGeom prst="line">
            <a:avLst/>
          </a:prstGeom>
          <a:ln w="38100" cap="rnd">
            <a:solidFill>
              <a:srgbClr val="1C13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6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0.00139 L -0.29192 -0.00139 " pathEditMode="relative" ptsTypes="AA">
                                      <p:cBhvr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 -0.00139 L 0.24179 -0.00069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0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0383-95F2-4C1C-B645-796DEF25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406EF-5B08-4464-9C93-25A5A3B57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1AA93-CF3C-40E1-BFA0-E976DD951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ADC6A-2ED4-4954-9C52-AABCD052B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2193C-5C65-4B67-9AF3-E1D082EA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E16D4-BFAB-49C1-9539-208F5F87E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280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C3407-5197-48AF-BCEA-3987786A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18799-A836-4958-ACA6-D509AD0D5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E1F67-CB44-4322-88E6-9836F259F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1402BE-4BFE-4F82-8315-207D20089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1B520-BB83-43F6-8991-ED3551513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C5E301-A7A9-4265-945E-7B7347026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51EA90-78E2-4946-B390-2DFEF0346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17A474-0EA4-4B1C-8B3E-69F6F2AC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053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E159-4BCE-42FD-AF86-37813AF19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3A303-06EE-425E-9559-D7932311F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277CE-804E-43B4-8136-29140728A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75E62-4364-4CB8-AC49-FBC4A46C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369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932E4A-9EAD-4410-A659-A33091B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14D17D-41D2-41EC-A8C7-3FE056A7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1EDF6-3CBC-48E8-B949-C3B071FE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136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2E88E-F758-443E-AFD0-402D9C5B7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DA07B-DFC2-456B-870A-C4DF919DD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51020-CAB3-43B6-BAA1-4DE7C9CA9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4C59F-64EC-42FE-9036-E3EECE3D9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C2955-9B91-4E5D-8004-5A75A6D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26774-5606-4FD9-8813-86D55A3E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69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A527-4975-4FF4-857C-986EF4A9D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73B-2E7E-46D6-AEE2-B7B6F4444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063F6-5177-4036-BB5B-760840E31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8E19B-14CB-44BA-B9FD-CA48C2C93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7BFF7F-E60C-421C-9F2D-D0BF5D785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18380-AA31-4BA9-82F1-4F8BE594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796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tags" Target="../tags/tag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tags" Target="../tags/tag3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theme" Target="../theme/theme2.xml"/><Relationship Id="rId30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AD746B-9733-4213-8F82-09E6E628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03D80-AF6E-4A80-ADEE-F7ADCB2D3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CA654-D2B6-4156-B265-6E653557B3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C7D21-F721-4180-9030-4035D5279BB6}" type="datetimeFigureOut">
              <a:rPr lang="en-AU" smtClean="0"/>
              <a:t>23/04/2021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6AFD0-2D25-4A3E-85A9-493BF24AB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DD960-3946-45F8-92E8-7C9611E8F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5D477-03B4-4064-861C-E218C31466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05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B9D763BD-0719-4BE4-87EC-CD78F90970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19874563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0" imgW="470" imgH="469" progId="TCLayout.ActiveDocument.1">
                  <p:embed/>
                </p:oleObj>
              </mc:Choice>
              <mc:Fallback>
                <p:oleObj name="think-cell Slide" r:id="rId30" imgW="470" imgH="469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B9D763BD-0719-4BE4-87EC-CD78F90970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208A5597-872B-4926-A325-2EAE895ACEC0}"/>
              </a:ext>
            </a:extLst>
          </p:cNvPr>
          <p:cNvSpPr/>
          <p:nvPr userDrawn="1">
            <p:custDataLst>
              <p:tags r:id="rId2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5442" y="286603"/>
            <a:ext cx="10750238" cy="7023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442" y="1345721"/>
            <a:ext cx="10750238" cy="45233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E5B747A-CF9F-804E-870D-531197D25D15}" type="datetime1">
              <a:rPr lang="en-AU" smtClean="0"/>
              <a:t>23/04/2021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4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EC224312-ED8D-42E7-A1D3-D4498F23F78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248328" y="-3428012"/>
          <a:ext cx="2038" cy="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EC224312-ED8D-42E7-A1D3-D4498F23F7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48328" y="-3428012"/>
                        <a:ext cx="2038" cy="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E12B05A-60DE-48E2-B51B-D6DF994F01A9}"/>
              </a:ext>
            </a:extLst>
          </p:cNvPr>
          <p:cNvSpPr/>
          <p:nvPr/>
        </p:nvSpPr>
        <p:spPr>
          <a:xfrm>
            <a:off x="0" y="5090615"/>
            <a:ext cx="12192000" cy="1767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FDFC5B47-DEA4-4124-9750-E95CFCC3BB4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246291" y="-3430049"/>
            <a:ext cx="203684" cy="203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414772">
              <a:defRPr/>
            </a:pPr>
            <a:endParaRPr kumimoji="0" lang="en-AU" sz="2800" u="none" strike="noStrike" kern="1200" cap="none" spc="0" normalizeH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9DC707F-1720-4340-B668-11D80FE77E9B}"/>
              </a:ext>
            </a:extLst>
          </p:cNvPr>
          <p:cNvGraphicFramePr>
            <a:graphicFrameLocks noGrp="1"/>
          </p:cNvGraphicFramePr>
          <p:nvPr/>
        </p:nvGraphicFramePr>
        <p:xfrm>
          <a:off x="75669" y="868020"/>
          <a:ext cx="11626802" cy="5709540"/>
        </p:xfrm>
        <a:graphic>
          <a:graphicData uri="http://schemas.openxmlformats.org/drawingml/2006/table">
            <a:tbl>
              <a:tblPr firstRow="1" bandRow="1"/>
              <a:tblGrid>
                <a:gridCol w="1014227">
                  <a:extLst>
                    <a:ext uri="{9D8B030D-6E8A-4147-A177-3AD203B41FA5}">
                      <a16:colId xmlns:a16="http://schemas.microsoft.com/office/drawing/2014/main" val="2722779662"/>
                    </a:ext>
                  </a:extLst>
                </a:gridCol>
                <a:gridCol w="2953039">
                  <a:extLst>
                    <a:ext uri="{9D8B030D-6E8A-4147-A177-3AD203B41FA5}">
                      <a16:colId xmlns:a16="http://schemas.microsoft.com/office/drawing/2014/main" val="2827972670"/>
                    </a:ext>
                  </a:extLst>
                </a:gridCol>
                <a:gridCol w="548115">
                  <a:extLst>
                    <a:ext uri="{9D8B030D-6E8A-4147-A177-3AD203B41FA5}">
                      <a16:colId xmlns:a16="http://schemas.microsoft.com/office/drawing/2014/main" val="1945007377"/>
                    </a:ext>
                  </a:extLst>
                </a:gridCol>
                <a:gridCol w="2141583">
                  <a:extLst>
                    <a:ext uri="{9D8B030D-6E8A-4147-A177-3AD203B41FA5}">
                      <a16:colId xmlns:a16="http://schemas.microsoft.com/office/drawing/2014/main" val="2376911184"/>
                    </a:ext>
                  </a:extLst>
                </a:gridCol>
                <a:gridCol w="2020842">
                  <a:extLst>
                    <a:ext uri="{9D8B030D-6E8A-4147-A177-3AD203B41FA5}">
                      <a16:colId xmlns:a16="http://schemas.microsoft.com/office/drawing/2014/main" val="3228031141"/>
                    </a:ext>
                  </a:extLst>
                </a:gridCol>
                <a:gridCol w="595181">
                  <a:extLst>
                    <a:ext uri="{9D8B030D-6E8A-4147-A177-3AD203B41FA5}">
                      <a16:colId xmlns:a16="http://schemas.microsoft.com/office/drawing/2014/main" val="1450778649"/>
                    </a:ext>
                  </a:extLst>
                </a:gridCol>
                <a:gridCol w="2353815">
                  <a:extLst>
                    <a:ext uri="{9D8B030D-6E8A-4147-A177-3AD203B41FA5}">
                      <a16:colId xmlns:a16="http://schemas.microsoft.com/office/drawing/2014/main" val="602783550"/>
                    </a:ext>
                  </a:extLst>
                </a:gridCol>
              </a:tblGrid>
              <a:tr h="17906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en-AU" sz="1050" b="1">
                          <a:solidFill>
                            <a:srgbClr val="63A537"/>
                          </a:solidFill>
                          <a:latin typeface="+mn-lt"/>
                        </a:rPr>
                        <a:t>Our Purpose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We support our members to achieve success, profitability and sustained growth, using the strength of our co-operative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A53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546623"/>
                  </a:ext>
                </a:extLst>
              </a:tr>
              <a:tr h="17906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en-AU" sz="1050" b="1">
                          <a:solidFill>
                            <a:srgbClr val="37A76F"/>
                          </a:solidFill>
                          <a:latin typeface="+mn-lt"/>
                        </a:rPr>
                        <a:t>Our Vision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1050" b="1" dirty="0">
                          <a:solidFill>
                            <a:schemeClr val="bg1"/>
                          </a:solidFill>
                          <a:latin typeface="+mn-lt"/>
                        </a:rPr>
                        <a:t>To be a united force in Tasmanian food and grocery retailing, with a thriving network of independently-owned stores, trusted and favoured by our local communities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A7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148633"/>
                  </a:ext>
                </a:extLst>
              </a:tr>
              <a:tr h="17906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en-AU" sz="1050" b="1">
                          <a:solidFill>
                            <a:srgbClr val="62CC94"/>
                          </a:solidFill>
                          <a:latin typeface="+mn-lt"/>
                        </a:rPr>
                        <a:t>Our Values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are here to support our members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1E2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1050" b="1" dirty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are open and honest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1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050" b="1">
                        <a:solidFill>
                          <a:schemeClr val="tx1"/>
                        </a:solidFill>
                        <a:latin typeface="+mn-lt"/>
                        <a:ea typeface="Arial" charset="0"/>
                        <a:cs typeface="Arial" charset="0"/>
                      </a:endParaRPr>
                    </a:p>
                  </a:txBody>
                  <a:tcPr marL="108000" marR="108000" marT="72000" marB="72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1E2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grow and innovate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1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care and listen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25963"/>
                  </a:ext>
                </a:extLst>
              </a:tr>
              <a:tr h="273309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050" b="1">
                          <a:solidFill>
                            <a:srgbClr val="99CB38"/>
                          </a:solidFill>
                          <a:latin typeface="+mn-lt"/>
                        </a:rPr>
                        <a:t>Strategy </a:t>
                      </a:r>
                      <a:br>
                        <a:rPr lang="en-AU" sz="1050" b="1">
                          <a:solidFill>
                            <a:srgbClr val="99CB38"/>
                          </a:solidFill>
                          <a:latin typeface="+mn-lt"/>
                        </a:rPr>
                      </a:br>
                      <a:r>
                        <a:rPr lang="en-AU" sz="1050" b="1">
                          <a:solidFill>
                            <a:srgbClr val="99CB38"/>
                          </a:solidFill>
                          <a:latin typeface="+mn-lt"/>
                        </a:rPr>
                        <a:t>statement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050" b="1">
                          <a:solidFill>
                            <a:schemeClr val="bg1"/>
                          </a:solidFill>
                          <a:latin typeface="+mn-lt"/>
                        </a:rPr>
                        <a:t>Improve member satisfaction by increasing rebates and warehouse volumes, through using our brands, buying power and local expertise, </a:t>
                      </a:r>
                    </a:p>
                    <a:p>
                      <a:pPr algn="ctr"/>
                      <a:r>
                        <a:rPr lang="en-US" sz="1050" b="1">
                          <a:solidFill>
                            <a:schemeClr val="bg1"/>
                          </a:solidFill>
                          <a:latin typeface="+mn-lt"/>
                        </a:rPr>
                        <a:t>and providing valued and </a:t>
                      </a:r>
                      <a:r>
                        <a:rPr lang="en-US" sz="105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efficient services </a:t>
                      </a:r>
                      <a:r>
                        <a:rPr lang="en-US" sz="1050" b="1">
                          <a:solidFill>
                            <a:schemeClr val="bg1"/>
                          </a:solidFill>
                          <a:latin typeface="+mn-lt"/>
                        </a:rPr>
                        <a:t>to support our members and those that add value to our member network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74851"/>
                  </a:ext>
                </a:extLst>
              </a:tr>
              <a:tr h="273309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en-AU" sz="1050" b="1">
                          <a:solidFill>
                            <a:srgbClr val="2E8EA8"/>
                          </a:solidFill>
                          <a:latin typeface="+mn-lt"/>
                        </a:rPr>
                        <a:t>Goals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28600" indent="-228600" algn="ctr">
                        <a:buAutoNum type="arabicPeriod"/>
                      </a:pPr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A unified, engaged member group </a:t>
                      </a:r>
                      <a:b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that understands what we are about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8EA8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Efficient operations to </a:t>
                      </a:r>
                      <a:b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create value for members</a:t>
                      </a:r>
                      <a:endParaRPr lang="en-AU"/>
                    </a:p>
                  </a:txBody>
                  <a:tcPr marL="108000" marR="108000" marT="72000" marB="72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8EA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2. Efficient operations to </a:t>
                      </a:r>
                      <a:b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create value for members</a:t>
                      </a:r>
                      <a:endParaRPr lang="en-AU"/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8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3. A strong position for our brands to </a:t>
                      </a:r>
                      <a:b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</a:br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drive </a:t>
                      </a:r>
                      <a:r>
                        <a:rPr lang="en-AU" sz="1050" b="1" u="none">
                          <a:solidFill>
                            <a:schemeClr val="bg1"/>
                          </a:solidFill>
                          <a:latin typeface="+mn-lt"/>
                        </a:rPr>
                        <a:t>member </a:t>
                      </a:r>
                      <a:r>
                        <a:rPr lang="en-AU" sz="1050" b="1">
                          <a:solidFill>
                            <a:schemeClr val="bg1"/>
                          </a:solidFill>
                          <a:latin typeface="+mn-lt"/>
                        </a:rPr>
                        <a:t>sales and margin growth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8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987247"/>
                  </a:ext>
                </a:extLst>
              </a:tr>
              <a:tr h="556053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en-AU" sz="1050" b="1">
                          <a:solidFill>
                            <a:srgbClr val="5BD4FF"/>
                          </a:solidFill>
                          <a:latin typeface="+mn-lt"/>
                        </a:rPr>
                        <a:t>Success </a:t>
                      </a:r>
                      <a:br>
                        <a:rPr lang="en-AU" sz="1050" b="1">
                          <a:solidFill>
                            <a:srgbClr val="5BD4FF"/>
                          </a:solidFill>
                          <a:latin typeface="+mn-lt"/>
                        </a:rPr>
                      </a:br>
                      <a:r>
                        <a:rPr lang="en-AU" sz="1050" b="1">
                          <a:solidFill>
                            <a:srgbClr val="5BD4FF"/>
                          </a:solidFill>
                          <a:latin typeface="+mn-lt"/>
                        </a:rPr>
                        <a:t>measures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Member satisfaction/ engagement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Opened outbound communications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Increase volumes through SIW/IFP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Growth in rebates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0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Satisfaction with TIR/IFP services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Operational excellence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Reduction in error and credit rates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Staff engagement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OEP and FSA scores</a:t>
                      </a:r>
                      <a:endParaRPr lang="en-AU"/>
                    </a:p>
                  </a:txBody>
                  <a:tcPr marL="108000" marR="108000" marT="72000" marB="72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0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Satisfaction with TIR/IFP services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Operational excellence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Reduction in error and credit rates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Staff engagement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OEP and FSA scores</a:t>
                      </a:r>
                      <a:endParaRPr lang="en-AU" dirty="0"/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Brand strength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Network sales growth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Margin growth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</a:rPr>
                        <a:t>Member satisfaction with pricing programs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F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556859"/>
                  </a:ext>
                </a:extLst>
              </a:tr>
              <a:tr h="1722934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en-AU" sz="105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Key initiatives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Educate and engage our members to build knowledge of the cooperative and industry, including reviewing communication opportunities</a:t>
                      </a:r>
                    </a:p>
                    <a:p>
                      <a:pPr marL="180975" lvl="0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Build capability in our retail ops and development teams to better engage and service members </a:t>
                      </a:r>
                    </a:p>
                    <a:p>
                      <a:pPr marL="180975" lvl="0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Build a member information briefing kit to tell members what we are about and what we offer them</a:t>
                      </a:r>
                    </a:p>
                    <a:p>
                      <a:pPr marL="180975" lvl="0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Investigate incentives for members to support the cooperative and drive volume through SIW/IFP</a:t>
                      </a: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Review structure, roles and resources for TIR and IFP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Implement Accuracy project to improve invoice accuracy (charge through, IFP) and minimise internal processing errors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Build IFP customer engagement strategy and review IFP systems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Investigate opportunities to use our group buying power to reduce members’ cost of doing business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Optimise product pricing including reviewing trading terms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Review SIW and IFP ranges to maintain relevance with consumer demand and determine ‘winning range’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Build our insights capability through capturing data (CRM, scan data) and building reporting tools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SIW ERP replacement</a:t>
                      </a:r>
                      <a:endParaRPr lang="en-AU"/>
                    </a:p>
                  </a:txBody>
                  <a:tcPr marL="108000" marR="108000" marT="72000" marB="7200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Review structure, roles and resources for TIR and IFP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Implement Accuracy project to improve invoice accuracy (charge through, IFP) and minimise internal processing errors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Build IFP customer engagement strategy and review IFP systems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Investigate opportunities to use our group buying power to reduce members’ cost of doing business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Optimise product pricing including reviewing trading terms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Review SIW and IFP ranges to maintain relevance with consumer demand and determine ‘winning range’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Build our insights capability through capturing data (CRM, scan data) and building reporting tools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SIW ERP replacement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Develop a Business Continuity Plan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Implement WHS management systems</a:t>
                      </a:r>
                      <a:endParaRPr lang="en-AU" sz="1050" dirty="0"/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IGA Brighton operational support and new development</a:t>
                      </a: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Optimise the effectiveness and return from our advertising and community engagement programs</a:t>
                      </a:r>
                    </a:p>
                    <a:p>
                      <a:pPr marL="180975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Assess our brand strength (utilising available research)</a:t>
                      </a:r>
                    </a:p>
                    <a:p>
                      <a:pPr marL="180975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Continually review the effectiveness of our pricing programs and platforms</a:t>
                      </a:r>
                    </a:p>
                    <a:p>
                      <a:pPr marL="180975" indent="-1809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en-AU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Implement TIR sales and growth KPIs</a:t>
                      </a: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497223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9C6F853F-78DA-4355-914B-CD3A35DB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192947"/>
            <a:ext cx="10783526" cy="477009"/>
          </a:xfrm>
        </p:spPr>
        <p:txBody>
          <a:bodyPr vert="horz"/>
          <a:lstStyle/>
          <a:p>
            <a:pPr algn="ctr"/>
            <a:r>
              <a:rPr kumimoji="0" lang="en-AU" sz="28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TIR’s Strategy On A Page</a:t>
            </a:r>
            <a:endParaRPr lang="en-AU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035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CEB1B659-8823-4198-8E87-4429BDB252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CEB1B659-8823-4198-8E87-4429BDB252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27405D6-C5BC-4FAC-8E84-FC138D7A7B3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34E5D-DC5D-496D-8419-86CBAE7170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/>
              <a:t>Values and Behaviour Statements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19AADBC-145A-45F0-AFA6-3E6D2C9E9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AU" sz="28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j-ea"/>
                <a:cs typeface="+mj-cs"/>
              </a:rPr>
              <a:t>TIR’s Strategy On A Page</a:t>
            </a:r>
            <a:endParaRPr lang="en-AU" sz="28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5F6440-F836-4DC2-B069-B6C93AF3D67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D2F515D-9ABA-4B8D-B492-D2E1FC27762A}"/>
              </a:ext>
            </a:extLst>
          </p:cNvPr>
          <p:cNvGraphicFramePr>
            <a:graphicFrameLocks noGrp="1"/>
          </p:cNvGraphicFramePr>
          <p:nvPr/>
        </p:nvGraphicFramePr>
        <p:xfrm>
          <a:off x="515938" y="1599955"/>
          <a:ext cx="10980737" cy="42530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97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OUR VALUES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1200" b="1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BEHAVIOUR STATEMENTS FOR OUR VALUES 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517539"/>
                  </a:ext>
                </a:extLst>
              </a:tr>
              <a:tr h="668734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are here to </a:t>
                      </a:r>
                      <a:b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</a:br>
                      <a: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support our members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1E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strive for our members to be successful and profitable retailers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make business decisions based on the best interests of the </a:t>
                      </a: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member network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strive for effective and cost efficient delivery in everything we do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295394"/>
                  </a:ext>
                </a:extLst>
              </a:tr>
              <a:tr h="668734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are open and honest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1E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will build trust through clear two-way communication with our members including on key decisions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will follow through with actions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</a:t>
                      </a: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will encourage consistent </a:t>
                      </a:r>
                      <a:r>
                        <a:rPr lang="en-AU" sz="1200" b="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and transparent feedback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act with integrity and professionalism in our dealings with our members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respect the confidentiality of the information shared by our members, trading partners and stakeholders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734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grow and innovate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1E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charset="0"/>
                          <a:cs typeface="Arial" charset="0"/>
                        </a:rPr>
                        <a:t>We will encourage our people to innovate through training and exposure to new ideas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charset="0"/>
                          <a:cs typeface="Arial" charset="0"/>
                        </a:rPr>
                        <a:t>We will explore new ways to do things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charset="0"/>
                          <a:cs typeface="Arial" charset="0"/>
                        </a:rPr>
                        <a:t>We welcome ideas from our people and members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provide encouragement, guidance and advice for stores to grow their businesses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734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AU" sz="1200" b="1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care and listen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1E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 charset="0"/>
                          <a:cs typeface="Arial" charset="0"/>
                        </a:rPr>
                        <a:t>We are here to understand the needs of our members and our people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b="0" kern="1200">
                          <a:solidFill>
                            <a:schemeClr val="tx1"/>
                          </a:solidFill>
                          <a:latin typeface="+mn-lt"/>
                          <a:ea typeface="Arial" charset="0"/>
                          <a:cs typeface="Arial" charset="0"/>
                        </a:rPr>
                        <a:t>We treat our members and our people with empathy, respect and fairness</a:t>
                      </a:r>
                    </a:p>
                  </a:txBody>
                  <a:tcPr marL="108000" marR="36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226DB11-3CE2-4AB5-AE52-9397F5C551C6}"/>
              </a:ext>
            </a:extLst>
          </p:cNvPr>
          <p:cNvSpPr txBox="1"/>
          <p:nvPr/>
        </p:nvSpPr>
        <p:spPr>
          <a:xfrm>
            <a:off x="527999" y="6540140"/>
            <a:ext cx="110871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Source: TIR Board and Executive Team Strategy Workshop, May 2019</a:t>
            </a:r>
          </a:p>
        </p:txBody>
      </p:sp>
    </p:spTree>
    <p:extLst>
      <p:ext uri="{BB962C8B-B14F-4D97-AF65-F5344CB8AC3E}">
        <p14:creationId xmlns:p14="http://schemas.microsoft.com/office/powerpoint/2010/main" val="14967274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O7_OvvMYCjzW15hRSr_K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O7_OvvMYCjzW15hRSr_K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1Ce8Yp.nHZPOmtT.HxS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O7_OvvMYCjzW15hRSr_K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8pk0gbiQIkBV0nNkQ7.l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O7_OvvMYCjzW15hRSr_K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O7_OvvMYCjzW15hRSr_K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gK18_kjS3bYjcwDMXFVi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o3mOgb7TQObs0gIYczFF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RFToeOj.sMdTwNc2npNg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sbTuxFCi05oW_5DPq4yE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fvpyehKzCDhsvk49Lk6R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0A66C0A130D40B48FAF0ABAE2EFD1" ma:contentTypeVersion="7" ma:contentTypeDescription="Create a new document." ma:contentTypeScope="" ma:versionID="93f152daf731b4b44a4f118321fa9b09">
  <xsd:schema xmlns:xsd="http://www.w3.org/2001/XMLSchema" xmlns:xs="http://www.w3.org/2001/XMLSchema" xmlns:p="http://schemas.microsoft.com/office/2006/metadata/properties" xmlns:ns3="495724bc-8c8b-41d5-a084-a155aa8423cc" xmlns:ns4="1f1cad0f-a38f-4f3c-a49e-a1c5ace914f2" targetNamespace="http://schemas.microsoft.com/office/2006/metadata/properties" ma:root="true" ma:fieldsID="e47e2a18e6e6dc449bfaa901cc785d00" ns3:_="" ns4:_="">
    <xsd:import namespace="495724bc-8c8b-41d5-a084-a155aa8423cc"/>
    <xsd:import namespace="1f1cad0f-a38f-4f3c-a49e-a1c5ace914f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24bc-8c8b-41d5-a084-a155aa8423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1cad0f-a38f-4f3c-a49e-a1c5ace914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DE5881-EFEE-4DB6-B563-CFF1B2206F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5724bc-8c8b-41d5-a084-a155aa8423cc"/>
    <ds:schemaRef ds:uri="1f1cad0f-a38f-4f3c-a49e-a1c5ace91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AC316F-2A4E-46A3-9327-A6534230BF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4758B2-7552-42CE-BA59-DBB7113002D3}">
  <ds:schemaRefs>
    <ds:schemaRef ds:uri="http://purl.org/dc/terms/"/>
    <ds:schemaRef ds:uri="http://purl.org/dc/elements/1.1/"/>
    <ds:schemaRef ds:uri="495724bc-8c8b-41d5-a084-a155aa8423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f1cad0f-a38f-4f3c-a49e-a1c5ace914f2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642</Words>
  <Application>Microsoft Office PowerPoint</Application>
  <PresentationFormat>Widescreen</PresentationFormat>
  <Paragraphs>77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EYInterstate Light</vt:lpstr>
      <vt:lpstr>Palatino Linotype</vt:lpstr>
      <vt:lpstr>Office Theme</vt:lpstr>
      <vt:lpstr>Retrospect</vt:lpstr>
      <vt:lpstr>think-cell Slide</vt:lpstr>
      <vt:lpstr>TIR’s Strategy On A Page</vt:lpstr>
      <vt:lpstr>TIR’s Strategy On A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TIR’s Strategy On A Page</dc:title>
  <dc:creator>Gary Sutherland</dc:creator>
  <cp:lastModifiedBy>Gary Sutherland</cp:lastModifiedBy>
  <cp:revision>1</cp:revision>
  <dcterms:created xsi:type="dcterms:W3CDTF">2021-04-23T01:19:36Z</dcterms:created>
  <dcterms:modified xsi:type="dcterms:W3CDTF">2021-04-23T01:26:55Z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0x01010013A0A66C0A130D40B48FAF0ABAE2EFD1</vt:lpwstr>
  </property>
</Properties>
</file>