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3" d="100"/>
          <a:sy n="63" d="100"/>
        </p:scale>
        <p:origin x="73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 Axford" userId="2b6f0437-5c50-42db-9062-2dce4c02fc82" providerId="ADAL" clId="{2B99360E-13BF-41D7-85E8-7FB97B9167D0}"/>
    <pc:docChg chg="modSld">
      <pc:chgData name="Mel Axford" userId="2b6f0437-5c50-42db-9062-2dce4c02fc82" providerId="ADAL" clId="{2B99360E-13BF-41D7-85E8-7FB97B9167D0}" dt="2022-03-09T22:53:36.861" v="1" actId="20577"/>
      <pc:docMkLst>
        <pc:docMk/>
      </pc:docMkLst>
      <pc:sldChg chg="modSp mod">
        <pc:chgData name="Mel Axford" userId="2b6f0437-5c50-42db-9062-2dce4c02fc82" providerId="ADAL" clId="{2B99360E-13BF-41D7-85E8-7FB97B9167D0}" dt="2022-03-09T22:53:36.861" v="1" actId="20577"/>
        <pc:sldMkLst>
          <pc:docMk/>
          <pc:sldMk cId="760276310" sldId="274"/>
        </pc:sldMkLst>
        <pc:spChg chg="mod">
          <ac:chgData name="Mel Axford" userId="2b6f0437-5c50-42db-9062-2dce4c02fc82" providerId="ADAL" clId="{2B99360E-13BF-41D7-85E8-7FB97B9167D0}" dt="2022-03-09T22:53:21.048" v="0" actId="20577"/>
          <ac:spMkLst>
            <pc:docMk/>
            <pc:sldMk cId="760276310" sldId="274"/>
            <ac:spMk id="4" creationId="{99732C75-49F7-4555-B94D-F2CADF001F65}"/>
          </ac:spMkLst>
        </pc:spChg>
        <pc:spChg chg="mod">
          <ac:chgData name="Mel Axford" userId="2b6f0437-5c50-42db-9062-2dce4c02fc82" providerId="ADAL" clId="{2B99360E-13BF-41D7-85E8-7FB97B9167D0}" dt="2022-03-09T22:53:36.861" v="1" actId="20577"/>
          <ac:spMkLst>
            <pc:docMk/>
            <pc:sldMk cId="760276310" sldId="274"/>
            <ac:spMk id="8" creationId="{A361899E-D1A0-4C47-A13C-72FC599BA8C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D634-AD9C-466A-8098-B6B346406F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29758DF-531B-4C58-BC6B-C932F2BB3F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30B4A16-C476-44C2-9960-A32746A75A8D}"/>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1E70A000-6F3F-4118-9255-1750A881D17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70037CF-2C82-488C-8EE6-7C550A691C0D}"/>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20480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D012-AE4F-4430-9162-53B4D008D70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84479CC-8A93-41E4-8610-50D218CC1C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02B880D-E2F9-48DD-859B-0A93951E19C6}"/>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FCA8A49D-29D6-45F2-96CA-308BC3101BB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9E4930A-B513-43A8-95A4-DB3D426CB2C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381809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B204E5-F371-4922-8EF7-E68C9C014D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8B16A8B-4112-49A3-9D3E-2D5B3C5E5C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0E428E7-8AE0-4F1F-9A53-2268DA52EFF1}"/>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8278D392-970B-4319-B99E-34E2A9D646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C104A77-473E-424C-8013-56D64B4A538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2998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0891-6317-461D-B08F-66DC42D67CE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3EC1A04-CCB5-4942-AE5B-42A23A6743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B21DE30-740B-4954-A896-3098CD541912}"/>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0441E320-986F-46FF-9EA4-7DC1D4B928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013BCD-2D8C-4BB9-93D3-62E74425049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39578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B11A8-B2CD-44DC-BAB0-D1E591EB79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AEFDB17-DF8D-4DE8-A2DA-1F3F36FD70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825261-FC2E-4299-BAAF-CD59D31BCBCD}"/>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21B24715-DA23-4DCB-AB76-5ED21831608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1442963-FC23-4891-AEC1-9875029AC649}"/>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793791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6710-33E6-4A38-9061-30876970740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56D541F-B703-4C3A-9F49-A6A02D6034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1BEC99D-8081-46E1-BD0E-D163825A43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63DEF82-C0F0-40B7-9F35-7E0CB4AEF595}"/>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6" name="Footer Placeholder 5">
            <a:extLst>
              <a:ext uri="{FF2B5EF4-FFF2-40B4-BE49-F238E27FC236}">
                <a16:creationId xmlns:a16="http://schemas.microsoft.com/office/drawing/2014/main" id="{05F3A9F7-A1E3-44B4-B0AE-F0EC64A9498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D4BCBC3-D172-416F-937B-7CB14F0E5EDB}"/>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36479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20FB-5F73-4AF9-A773-2A6A122EA4C6}"/>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9A23722-F473-4A8E-9A8B-B1843B5B62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73BF8F-6519-4742-B436-9A3040743E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8C99841-9CC0-4266-B6B1-58A6F4CCF8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CCE64-ED87-4DD7-A592-E2F1758819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EEE9E2A-282D-46F6-8FE5-0B228A41CA77}"/>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8" name="Footer Placeholder 7">
            <a:extLst>
              <a:ext uri="{FF2B5EF4-FFF2-40B4-BE49-F238E27FC236}">
                <a16:creationId xmlns:a16="http://schemas.microsoft.com/office/drawing/2014/main" id="{6A319EED-C931-4E68-BC8B-D292D57B9B9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68FAEF9-2586-40B8-B112-A47FE9A1DA9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81303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168D-575D-40FE-BD6D-BEE83CBC8F2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0ABD814-BB67-4A55-90FB-5D125899A839}"/>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4" name="Footer Placeholder 3">
            <a:extLst>
              <a:ext uri="{FF2B5EF4-FFF2-40B4-BE49-F238E27FC236}">
                <a16:creationId xmlns:a16="http://schemas.microsoft.com/office/drawing/2014/main" id="{8AE23F9E-92AD-462F-9763-346E32BA83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C9B85F4-ABE8-4639-841F-353F0AA3E035}"/>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915602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824F3F-4406-4241-BF2E-B78188DFD93E}"/>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3" name="Footer Placeholder 2">
            <a:extLst>
              <a:ext uri="{FF2B5EF4-FFF2-40B4-BE49-F238E27FC236}">
                <a16:creationId xmlns:a16="http://schemas.microsoft.com/office/drawing/2014/main" id="{AF5F058B-1A92-4347-ADFA-925984E2BFE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4046E21-6435-489E-ADA7-9867971D01FF}"/>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037633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C88A-EF30-4FED-953F-24192C07B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899BEC0-E4B0-4402-8136-87D5C04F25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D02A5D6-9DB5-4E01-8D2E-396EAD372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40DCD7-8845-43CF-81D6-0D2434CE3BDB}"/>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6" name="Footer Placeholder 5">
            <a:extLst>
              <a:ext uri="{FF2B5EF4-FFF2-40B4-BE49-F238E27FC236}">
                <a16:creationId xmlns:a16="http://schemas.microsoft.com/office/drawing/2014/main" id="{F10A6D47-CCAE-456D-B31F-0671602C5CF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3404F98-3264-4FB0-AADD-AE58FF6D8D1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4194853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DEC4-F678-4849-86E7-D09FE8AF48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EFC0030-9A2A-4702-9305-E025239260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20710E9-D962-4581-A0CC-E8530F37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72AC5E-4FEE-45A0-B0C6-FA09E2422AB1}"/>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6" name="Footer Placeholder 5">
            <a:extLst>
              <a:ext uri="{FF2B5EF4-FFF2-40B4-BE49-F238E27FC236}">
                <a16:creationId xmlns:a16="http://schemas.microsoft.com/office/drawing/2014/main" id="{E6FDD442-C283-48CC-A20C-82B9F0EB477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8F0E54F-0707-452C-B51C-85F986CC0FE7}"/>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918439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C2597-E49F-4BA2-B06F-DA9CD56C88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B1BA3FB-C480-4B6F-AD1A-AD79F9DAD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F4F153-74D2-4383-BB4B-72B880172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49F441B3-A731-4DFB-8C58-9C02B082A0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08E3560-28D3-41B7-9297-022B396B09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F72D4-DE71-4CAA-AED4-6EEB23B33D2D}" type="slidenum">
              <a:rPr lang="en-AU" smtClean="0"/>
              <a:t>‹#›</a:t>
            </a:fld>
            <a:endParaRPr lang="en-AU"/>
          </a:p>
        </p:txBody>
      </p:sp>
    </p:spTree>
    <p:extLst>
      <p:ext uri="{BB962C8B-B14F-4D97-AF65-F5344CB8AC3E}">
        <p14:creationId xmlns:p14="http://schemas.microsoft.com/office/powerpoint/2010/main" val="39247182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4F46-810E-4A85-BB36-3EFABE37731C}"/>
              </a:ext>
            </a:extLst>
          </p:cNvPr>
          <p:cNvSpPr>
            <a:spLocks noGrp="1"/>
          </p:cNvSpPr>
          <p:nvPr>
            <p:ph type="title"/>
          </p:nvPr>
        </p:nvSpPr>
        <p:spPr>
          <a:xfrm>
            <a:off x="839788" y="457200"/>
            <a:ext cx="9137332" cy="1600200"/>
          </a:xfrm>
        </p:spPr>
        <p:txBody>
          <a:bodyPr anchor="t">
            <a:normAutofit/>
          </a:bodyPr>
          <a:lstStyle/>
          <a:p>
            <a:r>
              <a:rPr lang="en-US" sz="4400" b="1" dirty="0">
                <a:solidFill>
                  <a:schemeClr val="bg1"/>
                </a:solidFill>
              </a:rPr>
              <a:t>      </a:t>
            </a:r>
            <a:r>
              <a:rPr lang="en-US" sz="4400" b="1" dirty="0">
                <a:solidFill>
                  <a:schemeClr val="accent5">
                    <a:lumMod val="75000"/>
                  </a:schemeClr>
                </a:solidFill>
              </a:rPr>
              <a:t>Working at Height</a:t>
            </a:r>
            <a:endParaRPr lang="en-AU" sz="4400" b="1" dirty="0">
              <a:solidFill>
                <a:schemeClr val="accent5">
                  <a:lumMod val="75000"/>
                </a:schemeClr>
              </a:solidFill>
            </a:endParaRPr>
          </a:p>
        </p:txBody>
      </p:sp>
      <p:sp>
        <p:nvSpPr>
          <p:cNvPr id="4" name="Text Placeholder 3">
            <a:extLst>
              <a:ext uri="{FF2B5EF4-FFF2-40B4-BE49-F238E27FC236}">
                <a16:creationId xmlns:a16="http://schemas.microsoft.com/office/drawing/2014/main" id="{99732C75-49F7-4555-B94D-F2CADF001F65}"/>
              </a:ext>
            </a:extLst>
          </p:cNvPr>
          <p:cNvSpPr>
            <a:spLocks noGrp="1"/>
          </p:cNvSpPr>
          <p:nvPr>
            <p:ph type="body" sz="half" idx="2"/>
          </p:nvPr>
        </p:nvSpPr>
        <p:spPr>
          <a:xfrm>
            <a:off x="836612" y="1945639"/>
            <a:ext cx="3932237" cy="3513084"/>
          </a:xfrm>
          <a:noFill/>
        </p:spPr>
        <p:txBody>
          <a:bodyPr>
            <a:normAutofit/>
          </a:bodyPr>
          <a:lstStyle/>
          <a:p>
            <a:r>
              <a:rPr lang="en-US" sz="2400" b="1" dirty="0"/>
              <a:t>Aim</a:t>
            </a:r>
          </a:p>
          <a:p>
            <a:pPr>
              <a:lnSpc>
                <a:spcPct val="120000"/>
              </a:lnSpc>
              <a:spcBef>
                <a:spcPts val="600"/>
              </a:spcBef>
            </a:pPr>
            <a:r>
              <a:rPr lang="en-US" sz="1400" dirty="0"/>
              <a:t>Across our retail, distribution and property activities there are many colleagues who are at risk of falls from height.  Our aim is to avoid working at height where possible, and to ensure that when carried out there are effective controls in place to protect our people.</a:t>
            </a:r>
          </a:p>
        </p:txBody>
      </p:sp>
      <p:sp>
        <p:nvSpPr>
          <p:cNvPr id="5" name="Rectangle: Rounded Corners 4">
            <a:extLst>
              <a:ext uri="{FF2B5EF4-FFF2-40B4-BE49-F238E27FC236}">
                <a16:creationId xmlns:a16="http://schemas.microsoft.com/office/drawing/2014/main" id="{B6416B6F-D8F0-4C9F-8549-82141AC17151}"/>
              </a:ext>
            </a:extLst>
          </p:cNvPr>
          <p:cNvSpPr/>
          <p:nvPr/>
        </p:nvSpPr>
        <p:spPr>
          <a:xfrm>
            <a:off x="836612" y="1158590"/>
            <a:ext cx="10383520" cy="731520"/>
          </a:xfrm>
          <a:prstGeom prst="roundRect">
            <a:avLst/>
          </a:prstGeom>
          <a:solidFill>
            <a:schemeClr val="bg1">
              <a:lumMod val="95000"/>
              <a:alpha val="48000"/>
            </a:schemeClr>
          </a:solidFill>
          <a:ln w="28575">
            <a:solidFill>
              <a:schemeClr val="bg1"/>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Calibri" panose="020F0502020204030204"/>
                <a:ea typeface="+mn-ea"/>
                <a:cs typeface="+mn-cs"/>
              </a:rPr>
              <a:t>Falls from height can lead to life changing injuries or death. </a:t>
            </a:r>
            <a:endParaRPr kumimoji="0" lang="en-AU" sz="1800" b="1" i="0" u="none" strike="noStrike" kern="1200" cap="none" spc="0" normalizeH="0" baseline="0" noProof="0" dirty="0">
              <a:ln>
                <a:noFill/>
              </a:ln>
              <a:solidFill>
                <a:srgbClr val="5B9BD5">
                  <a:lumMod val="75000"/>
                </a:srgbClr>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A361899E-D1A0-4C47-A13C-72FC599BA8CC}"/>
              </a:ext>
            </a:extLst>
          </p:cNvPr>
          <p:cNvSpPr txBox="1"/>
          <p:nvPr/>
        </p:nvSpPr>
        <p:spPr>
          <a:xfrm>
            <a:off x="4768849" y="1950883"/>
            <a:ext cx="7181413" cy="5233740"/>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Our Standard</a:t>
            </a: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All activities involving working at height must be planned and subject to risk assessment to identify the controls in order to prevent persons or materials falling to the ground.</a:t>
            </a: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Equipment use for activities which access higher levels should be appropriate for the task, stable and fit for purpose.</a:t>
            </a: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For access to any roof which does not have fixed fall protection fitted, a permit to work must be used.</a:t>
            </a: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 risk assessment must be completed, and specialist access equipment identified prior to access to fragile roof surfaces.</a:t>
            </a: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Tower scaffolds or scaffolding must only be constructed by people competent and </a:t>
            </a:r>
            <a:r>
              <a:rPr kumimoji="0" lang="en-US" sz="1400" b="0" i="0" u="none" strike="noStrike" kern="1200" cap="none" spc="0" normalizeH="0" baseline="0" noProof="0" dirty="0" err="1">
                <a:ln>
                  <a:noFill/>
                </a:ln>
                <a:solidFill>
                  <a:prstClr val="black"/>
                </a:solidFill>
                <a:effectLst/>
                <a:uLnTx/>
                <a:uFillTx/>
                <a:latin typeface="Calibri" panose="020F0502020204030204"/>
                <a:ea typeface="+mn-ea"/>
                <a:cs typeface="+mn-cs"/>
              </a:rPr>
              <a:t>authorised</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to do so.</a:t>
            </a: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No-one may undertake work at height without </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adequate training. </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All equipment must be checked before use to identify any defect that would affect the safety of the user.</a:t>
            </a: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There must be a process to take equipment our of service for repair or disposal.</a:t>
            </a: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Access equipment must not be left unattended or open to </a:t>
            </a:r>
            <a:r>
              <a:rPr kumimoji="0" lang="en-US" sz="1400" b="0" i="0" u="none" strike="noStrike" kern="1200" cap="none" spc="0" normalizeH="0" baseline="0" noProof="0" dirty="0" err="1">
                <a:ln>
                  <a:noFill/>
                </a:ln>
                <a:solidFill>
                  <a:prstClr val="black"/>
                </a:solidFill>
                <a:effectLst/>
                <a:uLnTx/>
                <a:uFillTx/>
                <a:latin typeface="Calibri" panose="020F0502020204030204"/>
                <a:ea typeface="+mn-ea"/>
                <a:cs typeface="+mn-cs"/>
              </a:rPr>
              <a:t>unauthoised</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use by customers or contractors.</a:t>
            </a: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Only fully trained colleagues are permitted to operate mobile mechanical access platforms/mobile elevating work platforms  (MWEPs).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endPar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endParaRPr kumimoji="0" lang="en-A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Graphic 5" descr="Line arrow: Clockwise curve with solid fill">
            <a:extLst>
              <a:ext uri="{FF2B5EF4-FFF2-40B4-BE49-F238E27FC236}">
                <a16:creationId xmlns:a16="http://schemas.microsoft.com/office/drawing/2014/main" id="{1AE22FE5-1046-4590-9FC0-A3AC7B0769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1200" y="219739"/>
            <a:ext cx="914400" cy="914400"/>
          </a:xfrm>
          <a:prstGeom prst="rect">
            <a:avLst/>
          </a:prstGeom>
        </p:spPr>
      </p:pic>
    </p:spTree>
    <p:extLst>
      <p:ext uri="{BB962C8B-B14F-4D97-AF65-F5344CB8AC3E}">
        <p14:creationId xmlns:p14="http://schemas.microsoft.com/office/powerpoint/2010/main" val="76027631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262</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1_Office Theme</vt:lpstr>
      <vt:lpstr>      Working at Height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Working at Height</dc:title>
  <dc:creator>Mel Axford</dc:creator>
  <cp:lastModifiedBy>Mel Axford</cp:lastModifiedBy>
  <cp:revision>1</cp:revision>
  <dcterms:created xsi:type="dcterms:W3CDTF">2022-02-28T03:03:25Z</dcterms:created>
  <dcterms:modified xsi:type="dcterms:W3CDTF">2022-03-09T22:53:39Z</dcterms:modified>
</cp:coreProperties>
</file>