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37" d="100"/>
          <a:sy n="37" d="100"/>
        </p:scale>
        <p:origin x="89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704320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302937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73175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52759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813815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4648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266372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36433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4477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3258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952294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288137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Violence at Work</a:t>
            </a:r>
            <a:endParaRPr lang="en-AU" sz="4400" b="1" dirty="0">
              <a:solidFill>
                <a:schemeClr val="bg1"/>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86279"/>
            <a:ext cx="3932237" cy="3513084"/>
          </a:xfrm>
          <a:noFill/>
        </p:spPr>
        <p:txBody>
          <a:bodyPr>
            <a:normAutofit/>
          </a:bodyPr>
          <a:lstStyle/>
          <a:p>
            <a:r>
              <a:rPr lang="en-US" sz="2400" b="1" dirty="0">
                <a:solidFill>
                  <a:schemeClr val="bg1"/>
                </a:solidFill>
              </a:rPr>
              <a:t>Aim</a:t>
            </a:r>
          </a:p>
          <a:p>
            <a:pPr>
              <a:lnSpc>
                <a:spcPct val="120000"/>
              </a:lnSpc>
              <a:spcBef>
                <a:spcPts val="600"/>
              </a:spcBef>
            </a:pPr>
            <a:r>
              <a:rPr lang="en-US" sz="1400" dirty="0">
                <a:solidFill>
                  <a:schemeClr val="bg1"/>
                </a:solidFill>
              </a:rPr>
              <a:t>We will understand the risk to our colleagues from violence at work and equip them to protect their physical and mental safety.</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People who deal directly with the public may face aggressive or violent </a:t>
            </a:r>
            <a:r>
              <a:rPr kumimoji="0" lang="en-AU" sz="1800" b="1" i="0" u="none" strike="noStrike" kern="1200" cap="none" spc="0" normalizeH="0" baseline="0" noProof="0" dirty="0">
                <a:ln>
                  <a:noFill/>
                </a:ln>
                <a:solidFill>
                  <a:prstClr val="white"/>
                </a:solidFill>
                <a:effectLst/>
                <a:uLnTx/>
                <a:uFillTx/>
                <a:latin typeface="Calibri" panose="020F0502020204030204"/>
                <a:ea typeface="+mn-ea"/>
                <a:cs typeface="+mn-cs"/>
              </a:rPr>
              <a:t>behaviour</a:t>
            </a: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 affecting their physical and mental wellbeing</a:t>
            </a:r>
            <a:endParaRPr kumimoji="0" lang="en-AU"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91523"/>
            <a:ext cx="7235309" cy="437966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incidents of aggressive or violent </a:t>
            </a:r>
            <a:r>
              <a:rPr kumimoji="0" lang="en-AU" sz="1400" b="0" i="0" u="none" strike="noStrike" kern="1200" cap="none" spc="0" normalizeH="0" baseline="0" noProof="0" dirty="0">
                <a:ln>
                  <a:noFill/>
                </a:ln>
                <a:solidFill>
                  <a:prstClr val="white"/>
                </a:solidFill>
                <a:effectLst/>
                <a:uLnTx/>
                <a:uFillTx/>
                <a:latin typeface="Calibri" panose="020F0502020204030204"/>
                <a:ea typeface="+mn-ea"/>
                <a:cs typeface="+mn-cs"/>
              </a:rPr>
              <a:t>behaviour</a:t>
            </a: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 towards colleagues must be reported in accordance with TIR reporting process and serious incidents investigated.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 risk assessment must be undertaken to identify suitable controls to safeguard colleagues from violence or aggression at work. Controls could include:</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Changes to the job environment</a:t>
            </a:r>
          </a:p>
          <a:p>
            <a:pPr marL="742950" marR="0" lvl="1" indent="-285750" algn="l" defTabSz="9144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Job design</a:t>
            </a:r>
          </a:p>
          <a:p>
            <a:pPr marL="742950" marR="0" lvl="1" indent="-285750" algn="l" defTabSz="9144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Means of raising an alarm in the event of an incident.</a:t>
            </a:r>
          </a:p>
          <a:p>
            <a:pPr marL="742950" marR="0" lvl="1" indent="-285750" algn="l" defTabSz="914400" rtl="0" eaLnBrk="1" fontAlgn="auto" latinLnBrk="0" hangingPunct="1">
              <a:lnSpc>
                <a:spcPct val="100000"/>
              </a:lnSpc>
              <a:spcBef>
                <a:spcPts val="0"/>
              </a:spcBef>
              <a:spcAft>
                <a:spcPts val="60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Where risks are identified to colleagues they must be provided with adequate training or information to enable them to identify potential situations and the action they must take to prevent risks to themselves or others.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Following a serious include, colleagues will be treated sympathetically and offered counselling through our EAP provider.</a:t>
            </a: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Graphic 11" descr="Confused person outline">
            <a:extLst>
              <a:ext uri="{FF2B5EF4-FFF2-40B4-BE49-F238E27FC236}">
                <a16:creationId xmlns:a16="http://schemas.microsoft.com/office/drawing/2014/main" id="{7CCFC18A-EB65-49B6-9205-859D8803B8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9412" y="159419"/>
            <a:ext cx="914400" cy="914400"/>
          </a:xfrm>
          <a:prstGeom prst="rect">
            <a:avLst/>
          </a:prstGeom>
        </p:spPr>
      </p:pic>
    </p:spTree>
    <p:extLst>
      <p:ext uri="{BB962C8B-B14F-4D97-AF65-F5344CB8AC3E}">
        <p14:creationId xmlns:p14="http://schemas.microsoft.com/office/powerpoint/2010/main" val="426096168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Wingdings</vt:lpstr>
      <vt:lpstr>1_Office Theme</vt:lpstr>
      <vt:lpstr>      Violence at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Violence at Work</dc:title>
  <dc:creator>Mel Axford</dc:creator>
  <cp:lastModifiedBy>Mel Axford</cp:lastModifiedBy>
  <cp:revision>1</cp:revision>
  <dcterms:created xsi:type="dcterms:W3CDTF">2022-02-28T03:11:52Z</dcterms:created>
  <dcterms:modified xsi:type="dcterms:W3CDTF">2022-02-28T03:12:15Z</dcterms:modified>
</cp:coreProperties>
</file>