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37" d="100"/>
          <a:sy n="37" d="100"/>
        </p:scale>
        <p:origin x="896" y="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D634-AD9C-466A-8098-B6B346406F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29758DF-531B-4C58-BC6B-C932F2BB3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30B4A16-C476-44C2-9960-A32746A75A8D}"/>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1E70A000-6F3F-4118-9255-1750A881D17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70037CF-2C82-488C-8EE6-7C550A691C0D}"/>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227012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D012-AE4F-4430-9162-53B4D008D70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84479CC-8A93-41E4-8610-50D218CC1C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02B880D-E2F9-48DD-859B-0A93951E19C6}"/>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FCA8A49D-29D6-45F2-96CA-308BC3101BB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9E4930A-B513-43A8-95A4-DB3D426CB2C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746112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B204E5-F371-4922-8EF7-E68C9C014D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8B16A8B-4112-49A3-9D3E-2D5B3C5E5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E428E7-8AE0-4F1F-9A53-2268DA52EFF1}"/>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8278D392-970B-4319-B99E-34E2A9D646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104A77-473E-424C-8013-56D64B4A538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811140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0891-6317-461D-B08F-66DC42D67CE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3EC1A04-CCB5-4942-AE5B-42A23A6743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21DE30-740B-4954-A896-3098CD541912}"/>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0441E320-986F-46FF-9EA4-7DC1D4B928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013BCD-2D8C-4BB9-93D3-62E74425049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439910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11A8-B2CD-44DC-BAB0-D1E591EB79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EFDB17-DF8D-4DE8-A2DA-1F3F36FD70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825261-FC2E-4299-BAAF-CD59D31BCBCD}"/>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21B24715-DA23-4DCB-AB76-5ED2183160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1442963-FC23-4891-AEC1-9875029AC649}"/>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16092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6710-33E6-4A38-9061-30876970740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56D541F-B703-4C3A-9F49-A6A02D6034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1BEC99D-8081-46E1-BD0E-D163825A43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63DEF82-C0F0-40B7-9F35-7E0CB4AEF595}"/>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05F3A9F7-A1E3-44B4-B0AE-F0EC64A949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4BCBC3-D172-416F-937B-7CB14F0E5EDB}"/>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490130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20FB-5F73-4AF9-A773-2A6A122EA4C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9A23722-F473-4A8E-9A8B-B1843B5B6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73BF8F-6519-4742-B436-9A3040743E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8C99841-9CC0-4266-B6B1-58A6F4CCF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CCE64-ED87-4DD7-A592-E2F1758819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EEE9E2A-282D-46F6-8FE5-0B228A41CA77}"/>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8" name="Footer Placeholder 7">
            <a:extLst>
              <a:ext uri="{FF2B5EF4-FFF2-40B4-BE49-F238E27FC236}">
                <a16:creationId xmlns:a16="http://schemas.microsoft.com/office/drawing/2014/main" id="{6A319EED-C931-4E68-BC8B-D292D57B9B9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68FAEF9-2586-40B8-B112-A47FE9A1DA9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83602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168D-575D-40FE-BD6D-BEE83CBC8F2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0ABD814-BB67-4A55-90FB-5D125899A839}"/>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4" name="Footer Placeholder 3">
            <a:extLst>
              <a:ext uri="{FF2B5EF4-FFF2-40B4-BE49-F238E27FC236}">
                <a16:creationId xmlns:a16="http://schemas.microsoft.com/office/drawing/2014/main" id="{8AE23F9E-92AD-462F-9763-346E32BA83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C9B85F4-ABE8-4639-841F-353F0AA3E035}"/>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231720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824F3F-4406-4241-BF2E-B78188DFD93E}"/>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3" name="Footer Placeholder 2">
            <a:extLst>
              <a:ext uri="{FF2B5EF4-FFF2-40B4-BE49-F238E27FC236}">
                <a16:creationId xmlns:a16="http://schemas.microsoft.com/office/drawing/2014/main" id="{AF5F058B-1A92-4347-ADFA-925984E2BFE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046E21-6435-489E-ADA7-9867971D01FF}"/>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141287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C88A-EF30-4FED-953F-24192C07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899BEC0-E4B0-4402-8136-87D5C04F25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D02A5D6-9DB5-4E01-8D2E-396EAD372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40DCD7-8845-43CF-81D6-0D2434CE3BDB}"/>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F10A6D47-CCAE-456D-B31F-0671602C5C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3404F98-3264-4FB0-AADD-AE58FF6D8D1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6400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DEC4-F678-4849-86E7-D09FE8AF48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FC0030-9A2A-4702-9305-E02523926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20710E9-D962-4581-A0CC-E8530F37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2AC5E-4FEE-45A0-B0C6-FA09E2422AB1}"/>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E6FDD442-C283-48CC-A20C-82B9F0EB47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F0E54F-0707-452C-B51C-85F986CC0FE7}"/>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796212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C2597-E49F-4BA2-B06F-DA9CD56C88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B1BA3FB-C480-4B6F-AD1A-AD79F9DA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F4F153-74D2-4383-BB4B-72B880172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49F441B3-A731-4DFB-8C58-9C02B082A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08E3560-28D3-41B7-9297-022B396B09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F72D4-DE71-4CAA-AED4-6EEB23B33D2D}" type="slidenum">
              <a:rPr lang="en-AU" smtClean="0"/>
              <a:t>‹#›</a:t>
            </a:fld>
            <a:endParaRPr lang="en-AU"/>
          </a:p>
        </p:txBody>
      </p:sp>
    </p:spTree>
    <p:extLst>
      <p:ext uri="{BB962C8B-B14F-4D97-AF65-F5344CB8AC3E}">
        <p14:creationId xmlns:p14="http://schemas.microsoft.com/office/powerpoint/2010/main" val="3926980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4F46-810E-4A85-BB36-3EFABE37731C}"/>
              </a:ext>
            </a:extLst>
          </p:cNvPr>
          <p:cNvSpPr>
            <a:spLocks noGrp="1"/>
          </p:cNvSpPr>
          <p:nvPr>
            <p:ph type="title"/>
          </p:nvPr>
        </p:nvSpPr>
        <p:spPr>
          <a:xfrm>
            <a:off x="839788" y="457200"/>
            <a:ext cx="6759191" cy="1600200"/>
          </a:xfrm>
        </p:spPr>
        <p:txBody>
          <a:bodyPr anchor="t">
            <a:normAutofit/>
          </a:bodyPr>
          <a:lstStyle/>
          <a:p>
            <a:r>
              <a:rPr lang="en-US" sz="4400" b="1" dirty="0">
                <a:solidFill>
                  <a:schemeClr val="bg1"/>
                </a:solidFill>
              </a:rPr>
              <a:t>       </a:t>
            </a:r>
            <a:r>
              <a:rPr lang="en-US" sz="4400" b="1" dirty="0">
                <a:solidFill>
                  <a:schemeClr val="accent6">
                    <a:lumMod val="75000"/>
                  </a:schemeClr>
                </a:solidFill>
              </a:rPr>
              <a:t>A Safe Work Environment</a:t>
            </a:r>
            <a:endParaRPr lang="en-AU" sz="4400" b="1" dirty="0">
              <a:solidFill>
                <a:schemeClr val="accent6">
                  <a:lumMod val="75000"/>
                </a:schemeClr>
              </a:solidFill>
            </a:endParaRPr>
          </a:p>
        </p:txBody>
      </p:sp>
      <p:sp>
        <p:nvSpPr>
          <p:cNvPr id="4" name="Text Placeholder 3">
            <a:extLst>
              <a:ext uri="{FF2B5EF4-FFF2-40B4-BE49-F238E27FC236}">
                <a16:creationId xmlns:a16="http://schemas.microsoft.com/office/drawing/2014/main" id="{99732C75-49F7-4555-B94D-F2CADF001F65}"/>
              </a:ext>
            </a:extLst>
          </p:cNvPr>
          <p:cNvSpPr>
            <a:spLocks noGrp="1"/>
          </p:cNvSpPr>
          <p:nvPr>
            <p:ph type="body" sz="half" idx="2"/>
          </p:nvPr>
        </p:nvSpPr>
        <p:spPr>
          <a:xfrm>
            <a:off x="836612" y="2057399"/>
            <a:ext cx="3932237" cy="3513084"/>
          </a:xfrm>
          <a:noFill/>
        </p:spPr>
        <p:txBody>
          <a:bodyPr>
            <a:normAutofit/>
          </a:bodyPr>
          <a:lstStyle/>
          <a:p>
            <a:r>
              <a:rPr lang="en-US" sz="3100" b="1" dirty="0"/>
              <a:t>Aim</a:t>
            </a:r>
          </a:p>
          <a:p>
            <a:pPr>
              <a:lnSpc>
                <a:spcPct val="120000"/>
              </a:lnSpc>
              <a:spcBef>
                <a:spcPts val="600"/>
              </a:spcBef>
            </a:pPr>
            <a:r>
              <a:rPr lang="en-US" sz="1400" dirty="0"/>
              <a:t>We will ensure that by safe design and maintenance of our premises and equipment we protect our colleagues and customers from risks arising from the work environment</a:t>
            </a:r>
            <a:r>
              <a:rPr lang="en-AU" sz="1400" dirty="0"/>
              <a:t>.</a:t>
            </a:r>
            <a:endParaRPr lang="en-US" sz="1400" dirty="0"/>
          </a:p>
        </p:txBody>
      </p:sp>
      <p:sp>
        <p:nvSpPr>
          <p:cNvPr id="5" name="Rectangle: Rounded Corners 4">
            <a:extLst>
              <a:ext uri="{FF2B5EF4-FFF2-40B4-BE49-F238E27FC236}">
                <a16:creationId xmlns:a16="http://schemas.microsoft.com/office/drawing/2014/main" id="{B6416B6F-D8F0-4C9F-8549-82141AC17151}"/>
              </a:ext>
            </a:extLst>
          </p:cNvPr>
          <p:cNvSpPr/>
          <p:nvPr/>
        </p:nvSpPr>
        <p:spPr>
          <a:xfrm>
            <a:off x="836612" y="1158590"/>
            <a:ext cx="10383520" cy="731520"/>
          </a:xfrm>
          <a:prstGeom prst="roundRect">
            <a:avLst/>
          </a:prstGeom>
          <a:solidFill>
            <a:schemeClr val="bg1">
              <a:lumMod val="95000"/>
              <a:alpha val="48000"/>
            </a:schemeClr>
          </a:solidFill>
          <a:ln w="28575">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The design and maintenance of our workplaces has an impact on the safety and health of all our customers and colleagues. </a:t>
            </a:r>
            <a:endParaRPr kumimoji="0" lang="en-AU" sz="18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361899E-D1A0-4C47-A13C-72FC599BA8CC}"/>
              </a:ext>
            </a:extLst>
          </p:cNvPr>
          <p:cNvSpPr txBox="1"/>
          <p:nvPr/>
        </p:nvSpPr>
        <p:spPr>
          <a:xfrm>
            <a:off x="4768849" y="2042323"/>
            <a:ext cx="7181413" cy="5002908"/>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Our Standard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rPr>
              <a:t>All our workplaces must be designed, constructed and refurbished in compliance with local laws and industry standards; this must include the consideration of any significant risks presented during construction, use and maintenance.</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rPr>
              <a:t>All fixtures, fitting and equipment must be safe for their intended use and be reviewed by design approval process before being used.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rPr>
              <a:t>Health and safety information on the use and maintenance of our premises must be provided at all sites and kept up to date. This information must include the control of any significant risks within the premise to users or maintainers.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rPr>
              <a:t>Procedures must be in place for the planned and reactive maintenance of fixed equipment and the environment. A reactive maintenance process must ensure that safety issues are </a:t>
            </a:r>
            <a:r>
              <a:rPr kumimoji="0" lang="en-US" sz="1450" b="0" i="0" u="none" strike="noStrike" kern="1200" cap="none" spc="0" normalizeH="0" baseline="0" noProof="0" dirty="0" err="1">
                <a:ln>
                  <a:noFill/>
                </a:ln>
                <a:solidFill>
                  <a:prstClr val="black"/>
                </a:solidFill>
                <a:effectLst/>
                <a:uLnTx/>
                <a:uFillTx/>
                <a:latin typeface="Calibri" panose="020F0502020204030204"/>
                <a:ea typeface="+mn-ea"/>
                <a:cs typeface="+mn-cs"/>
              </a:rPr>
              <a:t>prioritised</a:t>
            </a:r>
            <a:r>
              <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rPr>
              <a:t> and defects affecting the safety of users resolved in a timely manner.</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rPr>
              <a:t>Emergency plans must be in place to deal with possible emergency situations, reviewed annually and include the training of relevant colleagues.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rPr>
              <a:t>Tenanted properties must be managed to ensure they meet TIR minimum standards for workplace safety.</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rPr>
              <a:t>The chain of responsibly for the maintenance and repair of assets and the environment in TIR Network and shared occupancy buildings must be clearly defined.</a:t>
            </a:r>
          </a:p>
          <a:p>
            <a:pPr marL="285750" marR="0" lvl="0" indent="-2857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endParaRPr kumimoji="0" lang="en-A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1" name="Graphic 10" descr="Open hand with plant outline">
            <a:extLst>
              <a:ext uri="{FF2B5EF4-FFF2-40B4-BE49-F238E27FC236}">
                <a16:creationId xmlns:a16="http://schemas.microsoft.com/office/drawing/2014/main" id="{2C46C287-B18A-409F-95FA-BDC1B540E1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938" y="244189"/>
            <a:ext cx="914400" cy="914400"/>
          </a:xfrm>
          <a:prstGeom prst="rect">
            <a:avLst/>
          </a:prstGeom>
        </p:spPr>
      </p:pic>
    </p:spTree>
    <p:extLst>
      <p:ext uri="{BB962C8B-B14F-4D97-AF65-F5344CB8AC3E}">
        <p14:creationId xmlns:p14="http://schemas.microsoft.com/office/powerpoint/2010/main" val="133732327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267</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1_Office Theme</vt:lpstr>
      <vt:lpstr>       A Safe Work Environment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Safe Work Environment</dc:title>
  <dc:creator>Mel Axford</dc:creator>
  <cp:lastModifiedBy>Mel Axford</cp:lastModifiedBy>
  <cp:revision>1</cp:revision>
  <dcterms:created xsi:type="dcterms:W3CDTF">2022-02-28T02:59:38Z</dcterms:created>
  <dcterms:modified xsi:type="dcterms:W3CDTF">2022-02-28T03:00:21Z</dcterms:modified>
</cp:coreProperties>
</file>