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213E77-0704-4504-9579-A073FCCD9EA8}" v="1" dt="2022-03-09T23:39:27.0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63" d="100"/>
          <a:sy n="63" d="100"/>
        </p:scale>
        <p:origin x="73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 Axford" userId="2b6f0437-5c50-42db-9062-2dce4c02fc82" providerId="ADAL" clId="{AE213E77-0704-4504-9579-A073FCCD9EA8}"/>
    <pc:docChg chg="delSld">
      <pc:chgData name="Mel Axford" userId="2b6f0437-5c50-42db-9062-2dce4c02fc82" providerId="ADAL" clId="{AE213E77-0704-4504-9579-A073FCCD9EA8}" dt="2022-03-09T23:39:28.849" v="0" actId="47"/>
      <pc:docMkLst>
        <pc:docMk/>
      </pc:docMkLst>
      <pc:sldChg chg="del">
        <pc:chgData name="Mel Axford" userId="2b6f0437-5c50-42db-9062-2dce4c02fc82" providerId="ADAL" clId="{AE213E77-0704-4504-9579-A073FCCD9EA8}" dt="2022-03-09T23:39:28.849" v="0" actId="47"/>
        <pc:sldMkLst>
          <pc:docMk/>
          <pc:sldMk cId="790769184" sldId="28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6D634-AD9C-466A-8098-B6B346406F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F29758DF-531B-4C58-BC6B-C932F2BB3F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30B4A16-C476-44C2-9960-A32746A75A8D}"/>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5" name="Footer Placeholder 4">
            <a:extLst>
              <a:ext uri="{FF2B5EF4-FFF2-40B4-BE49-F238E27FC236}">
                <a16:creationId xmlns:a16="http://schemas.microsoft.com/office/drawing/2014/main" id="{1E70A000-6F3F-4118-9255-1750A881D17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70037CF-2C82-488C-8EE6-7C550A691C0D}"/>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337862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D012-AE4F-4430-9162-53B4D008D70E}"/>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84479CC-8A93-41E4-8610-50D218CC1C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02B880D-E2F9-48DD-859B-0A93951E19C6}"/>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5" name="Footer Placeholder 4">
            <a:extLst>
              <a:ext uri="{FF2B5EF4-FFF2-40B4-BE49-F238E27FC236}">
                <a16:creationId xmlns:a16="http://schemas.microsoft.com/office/drawing/2014/main" id="{FCA8A49D-29D6-45F2-96CA-308BC3101BB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9E4930A-B513-43A8-95A4-DB3D426CB2C3}"/>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48686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B204E5-F371-4922-8EF7-E68C9C014D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8B16A8B-4112-49A3-9D3E-2D5B3C5E5C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0E428E7-8AE0-4F1F-9A53-2268DA52EFF1}"/>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5" name="Footer Placeholder 4">
            <a:extLst>
              <a:ext uri="{FF2B5EF4-FFF2-40B4-BE49-F238E27FC236}">
                <a16:creationId xmlns:a16="http://schemas.microsoft.com/office/drawing/2014/main" id="{8278D392-970B-4319-B99E-34E2A9D6466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C104A77-473E-424C-8013-56D64B4A5383}"/>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1491287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50891-6317-461D-B08F-66DC42D67CE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3EC1A04-CCB5-4942-AE5B-42A23A6743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B21DE30-740B-4954-A896-3098CD541912}"/>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5" name="Footer Placeholder 4">
            <a:extLst>
              <a:ext uri="{FF2B5EF4-FFF2-40B4-BE49-F238E27FC236}">
                <a16:creationId xmlns:a16="http://schemas.microsoft.com/office/drawing/2014/main" id="{0441E320-986F-46FF-9EA4-7DC1D4B9289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013BCD-2D8C-4BB9-93D3-62E744250496}"/>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18153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B11A8-B2CD-44DC-BAB0-D1E591EB79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8AEFDB17-DF8D-4DE8-A2DA-1F3F36FD70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825261-FC2E-4299-BAAF-CD59D31BCBCD}"/>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5" name="Footer Placeholder 4">
            <a:extLst>
              <a:ext uri="{FF2B5EF4-FFF2-40B4-BE49-F238E27FC236}">
                <a16:creationId xmlns:a16="http://schemas.microsoft.com/office/drawing/2014/main" id="{21B24715-DA23-4DCB-AB76-5ED21831608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1442963-FC23-4891-AEC1-9875029AC649}"/>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869881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6710-33E6-4A38-9061-30876970740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56D541F-B703-4C3A-9F49-A6A02D6034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1BEC99D-8081-46E1-BD0E-D163825A43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F63DEF82-C0F0-40B7-9F35-7E0CB4AEF595}"/>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6" name="Footer Placeholder 5">
            <a:extLst>
              <a:ext uri="{FF2B5EF4-FFF2-40B4-BE49-F238E27FC236}">
                <a16:creationId xmlns:a16="http://schemas.microsoft.com/office/drawing/2014/main" id="{05F3A9F7-A1E3-44B4-B0AE-F0EC64A9498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D4BCBC3-D172-416F-937B-7CB14F0E5EDB}"/>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819350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F20FB-5F73-4AF9-A773-2A6A122EA4C6}"/>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39A23722-F473-4A8E-9A8B-B1843B5B62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73BF8F-6519-4742-B436-9A3040743E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08C99841-9CC0-4266-B6B1-58A6F4CCF8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FCCE64-ED87-4DD7-A592-E2F1758819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EEE9E2A-282D-46F6-8FE5-0B228A41CA77}"/>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8" name="Footer Placeholder 7">
            <a:extLst>
              <a:ext uri="{FF2B5EF4-FFF2-40B4-BE49-F238E27FC236}">
                <a16:creationId xmlns:a16="http://schemas.microsoft.com/office/drawing/2014/main" id="{6A319EED-C931-4E68-BC8B-D292D57B9B9C}"/>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E68FAEF9-2586-40B8-B112-A47FE9A1DA93}"/>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3364635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A168D-575D-40FE-BD6D-BEE83CBC8F22}"/>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80ABD814-BB67-4A55-90FB-5D125899A839}"/>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4" name="Footer Placeholder 3">
            <a:extLst>
              <a:ext uri="{FF2B5EF4-FFF2-40B4-BE49-F238E27FC236}">
                <a16:creationId xmlns:a16="http://schemas.microsoft.com/office/drawing/2014/main" id="{8AE23F9E-92AD-462F-9763-346E32BA836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C9B85F4-ABE8-4639-841F-353F0AA3E035}"/>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152783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824F3F-4406-4241-BF2E-B78188DFD93E}"/>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3" name="Footer Placeholder 2">
            <a:extLst>
              <a:ext uri="{FF2B5EF4-FFF2-40B4-BE49-F238E27FC236}">
                <a16:creationId xmlns:a16="http://schemas.microsoft.com/office/drawing/2014/main" id="{AF5F058B-1A92-4347-ADFA-925984E2BFE4}"/>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4046E21-6435-489E-ADA7-9867971D01FF}"/>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3608410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7C88A-EF30-4FED-953F-24192C07B3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4899BEC0-E4B0-4402-8136-87D5C04F25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2D02A5D6-9DB5-4E01-8D2E-396EAD3720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40DCD7-8845-43CF-81D6-0D2434CE3BDB}"/>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6" name="Footer Placeholder 5">
            <a:extLst>
              <a:ext uri="{FF2B5EF4-FFF2-40B4-BE49-F238E27FC236}">
                <a16:creationId xmlns:a16="http://schemas.microsoft.com/office/drawing/2014/main" id="{F10A6D47-CCAE-456D-B31F-0671602C5CF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3404F98-3264-4FB0-AADD-AE58FF6D8D16}"/>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033843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6DEC4-F678-4849-86E7-D09FE8AF48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1EFC0030-9A2A-4702-9305-E025239260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C20710E9-D962-4581-A0CC-E8530F374F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72AC5E-4FEE-45A0-B0C6-FA09E2422AB1}"/>
              </a:ext>
            </a:extLst>
          </p:cNvPr>
          <p:cNvSpPr>
            <a:spLocks noGrp="1"/>
          </p:cNvSpPr>
          <p:nvPr>
            <p:ph type="dt" sz="half" idx="10"/>
          </p:nvPr>
        </p:nvSpPr>
        <p:spPr/>
        <p:txBody>
          <a:bodyPr/>
          <a:lstStyle/>
          <a:p>
            <a:fld id="{26523923-490F-4C5E-B436-D927B5FBD9F3}" type="datetimeFigureOut">
              <a:rPr lang="en-AU" smtClean="0"/>
              <a:t>10/03/2022</a:t>
            </a:fld>
            <a:endParaRPr lang="en-AU"/>
          </a:p>
        </p:txBody>
      </p:sp>
      <p:sp>
        <p:nvSpPr>
          <p:cNvPr id="6" name="Footer Placeholder 5">
            <a:extLst>
              <a:ext uri="{FF2B5EF4-FFF2-40B4-BE49-F238E27FC236}">
                <a16:creationId xmlns:a16="http://schemas.microsoft.com/office/drawing/2014/main" id="{E6FDD442-C283-48CC-A20C-82B9F0EB477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8F0E54F-0707-452C-B51C-85F986CC0FE7}"/>
              </a:ext>
            </a:extLst>
          </p:cNvPr>
          <p:cNvSpPr>
            <a:spLocks noGrp="1"/>
          </p:cNvSpPr>
          <p:nvPr>
            <p:ph type="sldNum" sz="quarter" idx="12"/>
          </p:nvPr>
        </p:nvSpPr>
        <p:spPr/>
        <p:txBody>
          <a:bodyPr/>
          <a:lstStyle/>
          <a:p>
            <a:fld id="{823F72D4-DE71-4CAA-AED4-6EEB23B33D2D}" type="slidenum">
              <a:rPr lang="en-AU" smtClean="0"/>
              <a:t>‹#›</a:t>
            </a:fld>
            <a:endParaRPr lang="en-AU"/>
          </a:p>
        </p:txBody>
      </p:sp>
    </p:spTree>
    <p:extLst>
      <p:ext uri="{BB962C8B-B14F-4D97-AF65-F5344CB8AC3E}">
        <p14:creationId xmlns:p14="http://schemas.microsoft.com/office/powerpoint/2010/main" val="2023344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C2597-E49F-4BA2-B06F-DA9CD56C88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B1BA3FB-C480-4B6F-AD1A-AD79F9DAD3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3F4F153-74D2-4383-BB4B-72B880172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523923-490F-4C5E-B436-D927B5FBD9F3}" type="datetimeFigureOut">
              <a:rPr lang="en-AU" smtClean="0"/>
              <a:t>10/03/2022</a:t>
            </a:fld>
            <a:endParaRPr lang="en-AU"/>
          </a:p>
        </p:txBody>
      </p:sp>
      <p:sp>
        <p:nvSpPr>
          <p:cNvPr id="5" name="Footer Placeholder 4">
            <a:extLst>
              <a:ext uri="{FF2B5EF4-FFF2-40B4-BE49-F238E27FC236}">
                <a16:creationId xmlns:a16="http://schemas.microsoft.com/office/drawing/2014/main" id="{49F441B3-A731-4DFB-8C58-9C02B082A0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08E3560-28D3-41B7-9297-022B396B09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F72D4-DE71-4CAA-AED4-6EEB23B33D2D}" type="slidenum">
              <a:rPr lang="en-AU" smtClean="0"/>
              <a:t>‹#›</a:t>
            </a:fld>
            <a:endParaRPr lang="en-AU"/>
          </a:p>
        </p:txBody>
      </p:sp>
    </p:spTree>
    <p:extLst>
      <p:ext uri="{BB962C8B-B14F-4D97-AF65-F5344CB8AC3E}">
        <p14:creationId xmlns:p14="http://schemas.microsoft.com/office/powerpoint/2010/main" val="22362201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D4F46-810E-4A85-BB36-3EFABE37731C}"/>
              </a:ext>
            </a:extLst>
          </p:cNvPr>
          <p:cNvSpPr>
            <a:spLocks noGrp="1"/>
          </p:cNvSpPr>
          <p:nvPr>
            <p:ph type="title"/>
          </p:nvPr>
        </p:nvSpPr>
        <p:spPr>
          <a:xfrm>
            <a:off x="839788" y="457200"/>
            <a:ext cx="9137332" cy="1600200"/>
          </a:xfrm>
        </p:spPr>
        <p:txBody>
          <a:bodyPr anchor="t">
            <a:normAutofit/>
          </a:bodyPr>
          <a:lstStyle/>
          <a:p>
            <a:r>
              <a:rPr lang="en-US" sz="4400" b="1" dirty="0">
                <a:solidFill>
                  <a:schemeClr val="bg1"/>
                </a:solidFill>
              </a:rPr>
              <a:t>       </a:t>
            </a:r>
            <a:r>
              <a:rPr lang="en-US" sz="4400" b="1" dirty="0">
                <a:solidFill>
                  <a:schemeClr val="accent6">
                    <a:lumMod val="75000"/>
                  </a:schemeClr>
                </a:solidFill>
              </a:rPr>
              <a:t>Personal Protective Equipment</a:t>
            </a:r>
            <a:endParaRPr lang="en-AU" sz="4400" b="1" dirty="0">
              <a:solidFill>
                <a:schemeClr val="accent6">
                  <a:lumMod val="75000"/>
                </a:schemeClr>
              </a:solidFill>
            </a:endParaRPr>
          </a:p>
        </p:txBody>
      </p:sp>
      <p:sp>
        <p:nvSpPr>
          <p:cNvPr id="4" name="Text Placeholder 3">
            <a:extLst>
              <a:ext uri="{FF2B5EF4-FFF2-40B4-BE49-F238E27FC236}">
                <a16:creationId xmlns:a16="http://schemas.microsoft.com/office/drawing/2014/main" id="{99732C75-49F7-4555-B94D-F2CADF001F65}"/>
              </a:ext>
            </a:extLst>
          </p:cNvPr>
          <p:cNvSpPr>
            <a:spLocks noGrp="1"/>
          </p:cNvSpPr>
          <p:nvPr>
            <p:ph type="body" sz="half" idx="2"/>
          </p:nvPr>
        </p:nvSpPr>
        <p:spPr>
          <a:xfrm>
            <a:off x="836613" y="1945639"/>
            <a:ext cx="3501708" cy="3513084"/>
          </a:xfrm>
          <a:noFill/>
        </p:spPr>
        <p:txBody>
          <a:bodyPr>
            <a:normAutofit/>
          </a:bodyPr>
          <a:lstStyle/>
          <a:p>
            <a:r>
              <a:rPr lang="en-US" sz="2400" b="1" dirty="0"/>
              <a:t>Aim</a:t>
            </a:r>
          </a:p>
          <a:p>
            <a:pPr>
              <a:lnSpc>
                <a:spcPct val="120000"/>
              </a:lnSpc>
              <a:spcBef>
                <a:spcPts val="600"/>
              </a:spcBef>
            </a:pPr>
            <a:r>
              <a:rPr lang="en-US" sz="1400" dirty="0"/>
              <a:t>We will only consider PPE after considering all other risk control measures and where provided is suitable maintained and managed </a:t>
            </a:r>
          </a:p>
        </p:txBody>
      </p:sp>
      <p:sp>
        <p:nvSpPr>
          <p:cNvPr id="5" name="Rectangle: Rounded Corners 4">
            <a:extLst>
              <a:ext uri="{FF2B5EF4-FFF2-40B4-BE49-F238E27FC236}">
                <a16:creationId xmlns:a16="http://schemas.microsoft.com/office/drawing/2014/main" id="{B6416B6F-D8F0-4C9F-8549-82141AC17151}"/>
              </a:ext>
            </a:extLst>
          </p:cNvPr>
          <p:cNvSpPr/>
          <p:nvPr/>
        </p:nvSpPr>
        <p:spPr>
          <a:xfrm>
            <a:off x="836612" y="1158590"/>
            <a:ext cx="10383520" cy="731520"/>
          </a:xfrm>
          <a:prstGeom prst="roundRect">
            <a:avLst/>
          </a:prstGeom>
          <a:solidFill>
            <a:schemeClr val="bg1">
              <a:lumMod val="95000"/>
              <a:alpha val="48000"/>
            </a:schemeClr>
          </a:solidFill>
          <a:ln w="28575">
            <a:solidFill>
              <a:schemeClr val="bg1"/>
            </a:solidFill>
          </a:ln>
        </p:spPr>
        <p:style>
          <a:lnRef idx="2">
            <a:schemeClr val="accent4"/>
          </a:lnRef>
          <a:fillRef idx="1">
            <a:schemeClr val="lt1"/>
          </a:fillRef>
          <a:effectRef idx="0">
            <a:schemeClr val="accent4"/>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Personal Protective Equipment (PPE) is used to protect colleagues from risks to their health or safety and is the last line of </a:t>
            </a:r>
            <a:r>
              <a:rPr kumimoji="0" lang="en-US" sz="1800" b="1" i="0" u="none" strike="noStrike" kern="1200" cap="none" spc="0" normalizeH="0" baseline="0" noProof="0" dirty="0" err="1">
                <a:ln>
                  <a:noFill/>
                </a:ln>
                <a:solidFill>
                  <a:srgbClr val="70AD47">
                    <a:lumMod val="75000"/>
                  </a:srgbClr>
                </a:solidFill>
                <a:effectLst/>
                <a:uLnTx/>
                <a:uFillTx/>
                <a:latin typeface="Calibri" panose="020F0502020204030204"/>
                <a:ea typeface="+mn-ea"/>
                <a:cs typeface="+mn-cs"/>
              </a:rPr>
              <a:t>defence</a:t>
            </a:r>
            <a:r>
              <a:rPr kumimoji="0" lang="en-US" sz="18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a:t>
            </a:r>
            <a:endParaRPr kumimoji="0" lang="en-AU" sz="18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361899E-D1A0-4C47-A13C-72FC599BA8CC}"/>
              </a:ext>
            </a:extLst>
          </p:cNvPr>
          <p:cNvSpPr txBox="1"/>
          <p:nvPr/>
        </p:nvSpPr>
        <p:spPr>
          <a:xfrm>
            <a:off x="4480561" y="1950883"/>
            <a:ext cx="7523598" cy="4979825"/>
          </a:xfrm>
          <a:prstGeom prst="rect">
            <a:avLst/>
          </a:prstGeom>
          <a:noFill/>
        </p:spPr>
        <p:txBody>
          <a:bodyPr wrap="square" rtlCol="0">
            <a:spAutoFit/>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Our Standard</a:t>
            </a:r>
          </a:p>
          <a:p>
            <a:pPr marL="285750" marR="0" lvl="0" indent="-285750" algn="l" defTabSz="914400" rtl="0" eaLnBrk="1" fontAlgn="auto" latinLnBrk="0" hangingPunct="1">
              <a:lnSpc>
                <a:spcPct val="100000"/>
              </a:lnSpc>
              <a:spcBef>
                <a:spcPts val="0"/>
              </a:spcBef>
              <a:spcAft>
                <a:spcPts val="40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PPE may include safety helmets, gloves, eye protection, high-visibility clothing, safety footwear and safety harness.</a:t>
            </a:r>
          </a:p>
          <a:p>
            <a:pPr marL="285750" marR="0" lvl="0" indent="-285750" algn="l" defTabSz="914400" rtl="0" eaLnBrk="1" fontAlgn="auto" latinLnBrk="0" hangingPunct="1">
              <a:lnSpc>
                <a:spcPct val="100000"/>
              </a:lnSpc>
              <a:spcBef>
                <a:spcPts val="0"/>
              </a:spcBef>
              <a:spcAft>
                <a:spcPts val="40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The requirement to wear PPE must be identified by the risk assessment of task and activities with specific reference to such hazards as:</a:t>
            </a:r>
          </a:p>
          <a:p>
            <a:pPr marL="742950" marR="0" lvl="1" indent="-285750" algn="l" defTabSz="914400" rtl="0" eaLnBrk="1" fontAlgn="auto" latinLnBrk="0" hangingPunct="1">
              <a:lnSpc>
                <a:spcPct val="100000"/>
              </a:lnSpc>
              <a:spcBef>
                <a:spcPts val="0"/>
              </a:spcBef>
              <a:spcAft>
                <a:spcPts val="400"/>
              </a:spcAft>
              <a:buClrTx/>
              <a:buSzTx/>
              <a:buFont typeface="Courier New" panose="02070309020205020404" pitchFamily="49" charset="0"/>
              <a:buChar char="o"/>
              <a:tabLst/>
              <a:defRPr/>
            </a:pPr>
            <a:r>
              <a:rPr kumimoji="0" lang="en-US" sz="1150" b="0" i="0" u="none" strike="noStrike" kern="1200" cap="none" spc="0" normalizeH="0" baseline="0" noProof="0" dirty="0">
                <a:ln>
                  <a:noFill/>
                </a:ln>
                <a:solidFill>
                  <a:prstClr val="black"/>
                </a:solidFill>
                <a:effectLst/>
                <a:uLnTx/>
                <a:uFillTx/>
                <a:latin typeface="Calibri" panose="020F0502020204030204"/>
                <a:ea typeface="+mn-ea"/>
                <a:cs typeface="+mn-cs"/>
              </a:rPr>
              <a:t>Inhalation, ingestion or skin/eye contact with hazardous materials. Injury from contact with plant, Mechanical Handling Equipment (MHE), vehicles or equipment. Injury or health issues associated with puncture wounds. Injuries associated with falls from height.</a:t>
            </a:r>
          </a:p>
          <a:p>
            <a:pPr marL="285750" marR="0" lvl="0" indent="-285750" algn="l" defTabSz="914400" rtl="0" eaLnBrk="1" fontAlgn="auto" latinLnBrk="0" hangingPunct="1">
              <a:lnSpc>
                <a:spcPct val="100000"/>
              </a:lnSpc>
              <a:spcBef>
                <a:spcPts val="0"/>
              </a:spcBef>
              <a:spcAft>
                <a:spcPts val="40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PPE must be worn if it is a requirement from:</a:t>
            </a:r>
          </a:p>
          <a:p>
            <a:pPr marL="742950" marR="0" lvl="1" indent="-285750" algn="l" defTabSz="914400" rtl="0" eaLnBrk="1" fontAlgn="auto" latinLnBrk="0" hangingPunct="1">
              <a:lnSpc>
                <a:spcPct val="100000"/>
              </a:lnSpc>
              <a:spcBef>
                <a:spcPts val="0"/>
              </a:spcBef>
              <a:spcAft>
                <a:spcPts val="400"/>
              </a:spcAft>
              <a:buClrTx/>
              <a:buSzTx/>
              <a:buFont typeface="Courier New" panose="02070309020205020404" pitchFamily="49" charset="0"/>
              <a:buChar char="o"/>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Site induction or other site safety briefing, Safe Work Procedures (SWP), safety signs, material safety data sheet, permits to work or safety packaging.</a:t>
            </a:r>
          </a:p>
          <a:p>
            <a:pPr marL="285750" marR="0" lvl="0" indent="-285750" algn="l" defTabSz="914400" rtl="0" eaLnBrk="1" fontAlgn="auto" latinLnBrk="0" hangingPunct="1">
              <a:lnSpc>
                <a:spcPct val="100000"/>
              </a:lnSpc>
              <a:spcBef>
                <a:spcPts val="0"/>
              </a:spcBef>
              <a:spcAft>
                <a:spcPts val="40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The type and specification of the PPE worn must be appropriate for intended use and conform to appropriate Australian Standards.</a:t>
            </a:r>
          </a:p>
          <a:p>
            <a:pPr marL="285750" marR="0" lvl="0" indent="-285750" algn="l" defTabSz="914400" rtl="0" eaLnBrk="1" fontAlgn="auto" latinLnBrk="0" hangingPunct="1">
              <a:lnSpc>
                <a:spcPct val="100000"/>
              </a:lnSpc>
              <a:spcBef>
                <a:spcPts val="0"/>
              </a:spcBef>
              <a:spcAft>
                <a:spcPts val="40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PPE must be used strictly in accordance with the manufacturers instructions and where specific guidance is issued this must be made aware to the user.</a:t>
            </a:r>
          </a:p>
          <a:p>
            <a:pPr marL="285750" marR="0" lvl="0" indent="-285750" algn="l" defTabSz="914400" rtl="0" eaLnBrk="1" fontAlgn="auto" latinLnBrk="0" hangingPunct="1">
              <a:lnSpc>
                <a:spcPct val="100000"/>
              </a:lnSpc>
              <a:spcBef>
                <a:spcPts val="0"/>
              </a:spcBef>
              <a:spcAft>
                <a:spcPts val="40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PPE must:</a:t>
            </a:r>
          </a:p>
          <a:p>
            <a:pPr marL="742950" marR="0" lvl="1" indent="-285750" algn="l" defTabSz="914400" rtl="0" eaLnBrk="1" fontAlgn="auto" latinLnBrk="0" hangingPunct="1">
              <a:lnSpc>
                <a:spcPct val="100000"/>
              </a:lnSpc>
              <a:spcBef>
                <a:spcPts val="0"/>
              </a:spcBef>
              <a:spcAft>
                <a:spcPts val="400"/>
              </a:spcAft>
              <a:buClrTx/>
              <a:buSzTx/>
              <a:buFont typeface="Courier New" panose="02070309020205020404" pitchFamily="49" charset="0"/>
              <a:buChar char="o"/>
              <a:tabLst/>
              <a:defRPr/>
            </a:pPr>
            <a:r>
              <a:rPr kumimoji="0" lang="en-US" sz="1150" b="0" i="0" u="none" strike="noStrike" kern="1200" cap="none" spc="0" normalizeH="0" baseline="0" noProof="0" dirty="0">
                <a:ln>
                  <a:noFill/>
                </a:ln>
                <a:solidFill>
                  <a:prstClr val="black"/>
                </a:solidFill>
                <a:effectLst/>
                <a:uLnTx/>
                <a:uFillTx/>
                <a:latin typeface="Calibri" panose="020F0502020204030204"/>
                <a:ea typeface="+mn-ea"/>
                <a:cs typeface="+mn-cs"/>
              </a:rPr>
              <a:t>Be suitable for the task, be kept clean and in good repair, not be misused, be inspected regularly replace if it is found to be defective or ineffective, be supervised to ensure its proper use, be stored appropriately </a:t>
            </a: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Where specialist PPE is required such as a safety harness, training must be provided, verified and recorded.</a:t>
            </a:r>
          </a:p>
          <a:p>
            <a:pPr marL="285750" marR="0" lvl="0" indent="-285750" algn="l" defTabSz="914400" rtl="0" eaLnBrk="1" fontAlgn="auto" latinLnBrk="0" hangingPunct="1">
              <a:lnSpc>
                <a:spcPct val="100000"/>
              </a:lnSpc>
              <a:spcBef>
                <a:spcPts val="0"/>
              </a:spcBef>
              <a:spcAft>
                <a:spcPts val="200"/>
              </a:spcAft>
              <a:buClrTx/>
              <a:buSzTx/>
              <a:buFont typeface="Wingdings" panose="05000000000000000000" pitchFamily="2" charset="2"/>
              <a:buChar char="§"/>
              <a:tabLst/>
              <a:defRPr/>
            </a:pPr>
            <a:endParaRPr kumimoji="0" lang="en-AU"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Graphic 6" descr="Construction worker male with solid fill">
            <a:extLst>
              <a:ext uri="{FF2B5EF4-FFF2-40B4-BE49-F238E27FC236}">
                <a16:creationId xmlns:a16="http://schemas.microsoft.com/office/drawing/2014/main" id="{7814C47C-38F7-49DF-A7C5-3F784FEF5E7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13328" y="331909"/>
            <a:ext cx="914400" cy="914400"/>
          </a:xfrm>
          <a:prstGeom prst="rect">
            <a:avLst/>
          </a:prstGeom>
        </p:spPr>
      </p:pic>
    </p:spTree>
    <p:extLst>
      <p:ext uri="{BB962C8B-B14F-4D97-AF65-F5344CB8AC3E}">
        <p14:creationId xmlns:p14="http://schemas.microsoft.com/office/powerpoint/2010/main" val="34762103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294</Words>
  <Application>Microsoft Office PowerPoint</Application>
  <PresentationFormat>Widescreen</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Courier New</vt:lpstr>
      <vt:lpstr>Wingdings</vt:lpstr>
      <vt:lpstr>1_Office Theme</vt:lpstr>
      <vt:lpstr>       Personal Protective Equipment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Personal Protective Equipment</dc:title>
  <dc:creator>Mel Axford</dc:creator>
  <cp:lastModifiedBy>Mel Axford</cp:lastModifiedBy>
  <cp:revision>1</cp:revision>
  <dcterms:created xsi:type="dcterms:W3CDTF">2022-02-28T03:10:33Z</dcterms:created>
  <dcterms:modified xsi:type="dcterms:W3CDTF">2022-03-09T23:39:31Z</dcterms:modified>
</cp:coreProperties>
</file>