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37" d="100"/>
          <a:sy n="37" d="100"/>
        </p:scale>
        <p:origin x="896" y="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6D634-AD9C-466A-8098-B6B346406F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F29758DF-531B-4C58-BC6B-C932F2BB3F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930B4A16-C476-44C2-9960-A32746A75A8D}"/>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1E70A000-6F3F-4118-9255-1750A881D17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70037CF-2C82-488C-8EE6-7C550A691C0D}"/>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713891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BD012-AE4F-4430-9162-53B4D008D70E}"/>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84479CC-8A93-41E4-8610-50D218CC1C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02B880D-E2F9-48DD-859B-0A93951E19C6}"/>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FCA8A49D-29D6-45F2-96CA-308BC3101BB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9E4930A-B513-43A8-95A4-DB3D426CB2C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439531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B204E5-F371-4922-8EF7-E68C9C014D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8B16A8B-4112-49A3-9D3E-2D5B3C5E5C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0E428E7-8AE0-4F1F-9A53-2268DA52EFF1}"/>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8278D392-970B-4319-B99E-34E2A9D6466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C104A77-473E-424C-8013-56D64B4A538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315057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50891-6317-461D-B08F-66DC42D67CE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3EC1A04-CCB5-4942-AE5B-42A23A6743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B21DE30-740B-4954-A896-3098CD541912}"/>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0441E320-986F-46FF-9EA4-7DC1D4B9289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E013BCD-2D8C-4BB9-93D3-62E744250496}"/>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479879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B11A8-B2CD-44DC-BAB0-D1E591EB79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AEFDB17-DF8D-4DE8-A2DA-1F3F36FD70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825261-FC2E-4299-BAAF-CD59D31BCBCD}"/>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21B24715-DA23-4DCB-AB76-5ED21831608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1442963-FC23-4891-AEC1-9875029AC649}"/>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460976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B6710-33E6-4A38-9061-30876970740B}"/>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56D541F-B703-4C3A-9F49-A6A02D6034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1BEC99D-8081-46E1-BD0E-D163825A43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F63DEF82-C0F0-40B7-9F35-7E0CB4AEF595}"/>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6" name="Footer Placeholder 5">
            <a:extLst>
              <a:ext uri="{FF2B5EF4-FFF2-40B4-BE49-F238E27FC236}">
                <a16:creationId xmlns:a16="http://schemas.microsoft.com/office/drawing/2014/main" id="{05F3A9F7-A1E3-44B4-B0AE-F0EC64A9498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D4BCBC3-D172-416F-937B-7CB14F0E5EDB}"/>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531194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F20FB-5F73-4AF9-A773-2A6A122EA4C6}"/>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9A23722-F473-4A8E-9A8B-B1843B5B62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73BF8F-6519-4742-B436-9A3040743E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08C99841-9CC0-4266-B6B1-58A6F4CCF8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FCCE64-ED87-4DD7-A592-E2F1758819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EEE9E2A-282D-46F6-8FE5-0B228A41CA77}"/>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8" name="Footer Placeholder 7">
            <a:extLst>
              <a:ext uri="{FF2B5EF4-FFF2-40B4-BE49-F238E27FC236}">
                <a16:creationId xmlns:a16="http://schemas.microsoft.com/office/drawing/2014/main" id="{6A319EED-C931-4E68-BC8B-D292D57B9B9C}"/>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E68FAEF9-2586-40B8-B112-A47FE9A1DA9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406535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A168D-575D-40FE-BD6D-BEE83CBC8F22}"/>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80ABD814-BB67-4A55-90FB-5D125899A839}"/>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4" name="Footer Placeholder 3">
            <a:extLst>
              <a:ext uri="{FF2B5EF4-FFF2-40B4-BE49-F238E27FC236}">
                <a16:creationId xmlns:a16="http://schemas.microsoft.com/office/drawing/2014/main" id="{8AE23F9E-92AD-462F-9763-346E32BA836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C9B85F4-ABE8-4639-841F-353F0AA3E035}"/>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692935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824F3F-4406-4241-BF2E-B78188DFD93E}"/>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3" name="Footer Placeholder 2">
            <a:extLst>
              <a:ext uri="{FF2B5EF4-FFF2-40B4-BE49-F238E27FC236}">
                <a16:creationId xmlns:a16="http://schemas.microsoft.com/office/drawing/2014/main" id="{AF5F058B-1A92-4347-ADFA-925984E2BFE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D4046E21-6435-489E-ADA7-9867971D01FF}"/>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962464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7C88A-EF30-4FED-953F-24192C07B3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4899BEC0-E4B0-4402-8136-87D5C04F25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2D02A5D6-9DB5-4E01-8D2E-396EAD3720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40DCD7-8845-43CF-81D6-0D2434CE3BDB}"/>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6" name="Footer Placeholder 5">
            <a:extLst>
              <a:ext uri="{FF2B5EF4-FFF2-40B4-BE49-F238E27FC236}">
                <a16:creationId xmlns:a16="http://schemas.microsoft.com/office/drawing/2014/main" id="{F10A6D47-CCAE-456D-B31F-0671602C5CF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3404F98-3264-4FB0-AADD-AE58FF6D8D16}"/>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5004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6DEC4-F678-4849-86E7-D09FE8AF48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EFC0030-9A2A-4702-9305-E025239260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C20710E9-D962-4581-A0CC-E8530F374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72AC5E-4FEE-45A0-B0C6-FA09E2422AB1}"/>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6" name="Footer Placeholder 5">
            <a:extLst>
              <a:ext uri="{FF2B5EF4-FFF2-40B4-BE49-F238E27FC236}">
                <a16:creationId xmlns:a16="http://schemas.microsoft.com/office/drawing/2014/main" id="{E6FDD442-C283-48CC-A20C-82B9F0EB477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8F0E54F-0707-452C-B51C-85F986CC0FE7}"/>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795508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4C2597-E49F-4BA2-B06F-DA9CD56C88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B1BA3FB-C480-4B6F-AD1A-AD79F9DAD3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3F4F153-74D2-4383-BB4B-72B8801729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49F441B3-A731-4DFB-8C58-9C02B082A0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08E3560-28D3-41B7-9297-022B396B09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F72D4-DE71-4CAA-AED4-6EEB23B33D2D}" type="slidenum">
              <a:rPr lang="en-AU" smtClean="0"/>
              <a:t>‹#›</a:t>
            </a:fld>
            <a:endParaRPr lang="en-AU"/>
          </a:p>
        </p:txBody>
      </p:sp>
    </p:spTree>
    <p:extLst>
      <p:ext uri="{BB962C8B-B14F-4D97-AF65-F5344CB8AC3E}">
        <p14:creationId xmlns:p14="http://schemas.microsoft.com/office/powerpoint/2010/main" val="20209861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D4F46-810E-4A85-BB36-3EFABE37731C}"/>
              </a:ext>
            </a:extLst>
          </p:cNvPr>
          <p:cNvSpPr>
            <a:spLocks noGrp="1"/>
          </p:cNvSpPr>
          <p:nvPr>
            <p:ph type="title"/>
          </p:nvPr>
        </p:nvSpPr>
        <p:spPr>
          <a:xfrm>
            <a:off x="839788" y="457200"/>
            <a:ext cx="9137332" cy="1600200"/>
          </a:xfrm>
        </p:spPr>
        <p:txBody>
          <a:bodyPr anchor="t">
            <a:normAutofit/>
          </a:bodyPr>
          <a:lstStyle/>
          <a:p>
            <a:r>
              <a:rPr lang="en-US" sz="4400" b="1" dirty="0">
                <a:solidFill>
                  <a:schemeClr val="bg1"/>
                </a:solidFill>
              </a:rPr>
              <a:t>       </a:t>
            </a:r>
            <a:r>
              <a:rPr lang="en-US" sz="4400" b="1" dirty="0">
                <a:solidFill>
                  <a:schemeClr val="accent4">
                    <a:lumMod val="75000"/>
                  </a:schemeClr>
                </a:solidFill>
              </a:rPr>
              <a:t>Manual Handling</a:t>
            </a:r>
            <a:endParaRPr lang="en-AU" sz="4400" b="1" dirty="0">
              <a:solidFill>
                <a:schemeClr val="accent4">
                  <a:lumMod val="75000"/>
                </a:schemeClr>
              </a:solidFill>
            </a:endParaRPr>
          </a:p>
        </p:txBody>
      </p:sp>
      <p:sp>
        <p:nvSpPr>
          <p:cNvPr id="4" name="Text Placeholder 3">
            <a:extLst>
              <a:ext uri="{FF2B5EF4-FFF2-40B4-BE49-F238E27FC236}">
                <a16:creationId xmlns:a16="http://schemas.microsoft.com/office/drawing/2014/main" id="{99732C75-49F7-4555-B94D-F2CADF001F65}"/>
              </a:ext>
            </a:extLst>
          </p:cNvPr>
          <p:cNvSpPr>
            <a:spLocks noGrp="1"/>
          </p:cNvSpPr>
          <p:nvPr>
            <p:ph type="body" sz="half" idx="2"/>
          </p:nvPr>
        </p:nvSpPr>
        <p:spPr>
          <a:xfrm>
            <a:off x="836612" y="1945639"/>
            <a:ext cx="3932237" cy="3513084"/>
          </a:xfrm>
          <a:noFill/>
        </p:spPr>
        <p:txBody>
          <a:bodyPr>
            <a:normAutofit/>
          </a:bodyPr>
          <a:lstStyle/>
          <a:p>
            <a:r>
              <a:rPr lang="en-US" sz="2400" b="1" dirty="0"/>
              <a:t>Aim</a:t>
            </a:r>
          </a:p>
          <a:p>
            <a:pPr>
              <a:lnSpc>
                <a:spcPct val="120000"/>
              </a:lnSpc>
              <a:spcBef>
                <a:spcPts val="600"/>
              </a:spcBef>
            </a:pPr>
            <a:r>
              <a:rPr lang="en-US" sz="1400" dirty="0"/>
              <a:t>Our aim is to avoid injuries and ill health from manual handling by reducing these activities where practical and ensure suitable controls and training are in place.</a:t>
            </a:r>
          </a:p>
        </p:txBody>
      </p:sp>
      <p:sp>
        <p:nvSpPr>
          <p:cNvPr id="5" name="Rectangle: Rounded Corners 4">
            <a:extLst>
              <a:ext uri="{FF2B5EF4-FFF2-40B4-BE49-F238E27FC236}">
                <a16:creationId xmlns:a16="http://schemas.microsoft.com/office/drawing/2014/main" id="{B6416B6F-D8F0-4C9F-8549-82141AC17151}"/>
              </a:ext>
            </a:extLst>
          </p:cNvPr>
          <p:cNvSpPr/>
          <p:nvPr/>
        </p:nvSpPr>
        <p:spPr>
          <a:xfrm>
            <a:off x="836612" y="1158590"/>
            <a:ext cx="10383520" cy="731520"/>
          </a:xfrm>
          <a:prstGeom prst="roundRect">
            <a:avLst/>
          </a:prstGeom>
          <a:solidFill>
            <a:schemeClr val="bg1">
              <a:lumMod val="95000"/>
              <a:alpha val="48000"/>
            </a:schemeClr>
          </a:solidFill>
          <a:ln w="28575">
            <a:solidFill>
              <a:schemeClr val="bg1"/>
            </a:solid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lumMod val="75000"/>
                  </a:srgbClr>
                </a:solidFill>
                <a:effectLst/>
                <a:uLnTx/>
                <a:uFillTx/>
                <a:latin typeface="Calibri" panose="020F0502020204030204"/>
                <a:ea typeface="+mn-ea"/>
                <a:cs typeface="+mn-cs"/>
              </a:rPr>
              <a:t>All our colleagues conduct manual handling activities (lifting/pushing/pulling/carrying) which if not carried out safely could result in long term musculoskeletal problems.</a:t>
            </a:r>
            <a:endParaRPr kumimoji="0" lang="en-AU" sz="1800" b="1" i="0" u="none" strike="noStrike" kern="1200" cap="none" spc="0" normalizeH="0" baseline="0" noProof="0" dirty="0">
              <a:ln>
                <a:noFill/>
              </a:ln>
              <a:solidFill>
                <a:srgbClr val="FFC000">
                  <a:lumMod val="75000"/>
                </a:srgbClr>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A361899E-D1A0-4C47-A13C-72FC599BA8CC}"/>
              </a:ext>
            </a:extLst>
          </p:cNvPr>
          <p:cNvSpPr txBox="1"/>
          <p:nvPr/>
        </p:nvSpPr>
        <p:spPr>
          <a:xfrm>
            <a:off x="4768849" y="1950883"/>
            <a:ext cx="7181413" cy="6557180"/>
          </a:xfrm>
          <a:prstGeom prst="rect">
            <a:avLst/>
          </a:prstGeom>
          <a:noFill/>
        </p:spPr>
        <p:txBody>
          <a:bodyPr wrap="square" rtlCol="0">
            <a:spAutoFit/>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Our Standard</a:t>
            </a:r>
          </a:p>
          <a:p>
            <a:pPr marL="285750" marR="0" lvl="0" indent="-285750" algn="l" defTabSz="914400" rtl="0" eaLnBrk="1" fontAlgn="auto" latinLnBrk="0" hangingPunct="1">
              <a:lnSpc>
                <a:spcPct val="100000"/>
              </a:lnSpc>
              <a:spcBef>
                <a:spcPts val="0"/>
              </a:spcBef>
              <a:spcAft>
                <a:spcPts val="4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Where practical we must avoid manual handling tasks.</a:t>
            </a:r>
          </a:p>
          <a:p>
            <a:pPr marL="285750" marR="0" lvl="0" indent="-285750" algn="l" defTabSz="914400" rtl="0" eaLnBrk="1" fontAlgn="auto" latinLnBrk="0" hangingPunct="1">
              <a:lnSpc>
                <a:spcPct val="100000"/>
              </a:lnSpc>
              <a:spcBef>
                <a:spcPts val="0"/>
              </a:spcBef>
              <a:spcAft>
                <a:spcPts val="4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Where activities cannot be avoided, where practical, work equipment must be used to reduce or remove the need for manual handling.</a:t>
            </a:r>
          </a:p>
          <a:p>
            <a:pPr marL="285750" marR="0" lvl="0" indent="-285750" algn="l" defTabSz="914400" rtl="0" eaLnBrk="1" fontAlgn="auto" latinLnBrk="0" hangingPunct="1">
              <a:lnSpc>
                <a:spcPct val="100000"/>
              </a:lnSpc>
              <a:spcBef>
                <a:spcPts val="0"/>
              </a:spcBef>
              <a:spcAft>
                <a:spcPts val="4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Comprehensive risk assessment must be carried out for all manual handling tasks and should consider the tasks, individual capability, load involved and the environment in which the task is to undertaken.</a:t>
            </a:r>
          </a:p>
          <a:p>
            <a:pPr marL="285750" marR="0" lvl="0" indent="-285750" algn="l" defTabSz="914400" rtl="0" eaLnBrk="1" fontAlgn="auto" latinLnBrk="0" hangingPunct="1">
              <a:lnSpc>
                <a:spcPct val="100000"/>
              </a:lnSpc>
              <a:spcBef>
                <a:spcPts val="0"/>
              </a:spcBef>
              <a:spcAft>
                <a:spcPts val="4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The assessment must identify controls which will help to reduce the risk of injury or ill health; these will include manual handling training and may include job rotation or structured breaks.</a:t>
            </a:r>
          </a:p>
          <a:p>
            <a:pPr marL="285750" marR="0" lvl="0" indent="-285750" algn="l" defTabSz="914400" rtl="0" eaLnBrk="1" fontAlgn="auto" latinLnBrk="0" hangingPunct="1">
              <a:lnSpc>
                <a:spcPct val="100000"/>
              </a:lnSpc>
              <a:spcBef>
                <a:spcPts val="0"/>
              </a:spcBef>
              <a:spcAft>
                <a:spcPts val="4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Controls to prevent injury must be recorded and implemented.</a:t>
            </a:r>
          </a:p>
          <a:p>
            <a:pPr marL="285750" marR="0" lvl="0" indent="-285750" algn="l" defTabSz="914400" rtl="0" eaLnBrk="1" fontAlgn="auto" latinLnBrk="0" hangingPunct="1">
              <a:lnSpc>
                <a:spcPct val="100000"/>
              </a:lnSpc>
              <a:spcBef>
                <a:spcPts val="0"/>
              </a:spcBef>
              <a:spcAft>
                <a:spcPts val="4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Manual handling risk assessments must be reviewed at least annually.</a:t>
            </a:r>
          </a:p>
          <a:p>
            <a:pPr marL="285750" marR="0" lvl="0" indent="-285750" algn="l" defTabSz="914400" rtl="0" eaLnBrk="1" fontAlgn="auto" latinLnBrk="0" hangingPunct="1">
              <a:lnSpc>
                <a:spcPct val="100000"/>
              </a:lnSpc>
              <a:spcBef>
                <a:spcPts val="0"/>
              </a:spcBef>
              <a:spcAft>
                <a:spcPts val="4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Colleagues must not undertake any work involving manual handling without adequate recorded manual handling training, appropriate for the tasks they will be expected to carry out.</a:t>
            </a:r>
          </a:p>
          <a:p>
            <a:pPr marL="285750" marR="0" lvl="0" indent="-285750" algn="l" defTabSz="914400" rtl="0" eaLnBrk="1" fontAlgn="auto" latinLnBrk="0" hangingPunct="1">
              <a:lnSpc>
                <a:spcPct val="100000"/>
              </a:lnSpc>
              <a:spcBef>
                <a:spcPts val="0"/>
              </a:spcBef>
              <a:spcAft>
                <a:spcPts val="4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New colleagues must receive manual handling training before carrying out manual handling tasks for the first time.</a:t>
            </a:r>
          </a:p>
          <a:p>
            <a:pPr marL="285750" marR="0" lvl="0" indent="-285750" algn="l" defTabSz="914400" rtl="0" eaLnBrk="1" fontAlgn="auto" latinLnBrk="0" hangingPunct="1">
              <a:lnSpc>
                <a:spcPct val="100000"/>
              </a:lnSpc>
              <a:spcBef>
                <a:spcPts val="0"/>
              </a:spcBef>
              <a:spcAft>
                <a:spcPts val="4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 colleague's fitness and ability to complete manual handling tasks must be considered at recruitment, change of role or following accident, illness and prior to and post pregnancy.</a:t>
            </a: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endParaRPr kumimoji="0" lang="en-US" sz="145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200"/>
              </a:spcAft>
              <a:buClrTx/>
              <a:buSzTx/>
              <a:buFont typeface="Wingdings" panose="05000000000000000000" pitchFamily="2" charset="2"/>
              <a:buChar char="§"/>
              <a:tabLst/>
              <a:defRPr/>
            </a:pPr>
            <a:endParaRPr kumimoji="0" lang="en-AU"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7" name="Graphic 6" descr="Box trolley outline">
            <a:extLst>
              <a:ext uri="{FF2B5EF4-FFF2-40B4-BE49-F238E27FC236}">
                <a16:creationId xmlns:a16="http://schemas.microsoft.com/office/drawing/2014/main" id="{A4F69343-C1D9-46B8-A8A4-21011B0456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0993" y="216426"/>
            <a:ext cx="914400" cy="914400"/>
          </a:xfrm>
          <a:prstGeom prst="rect">
            <a:avLst/>
          </a:prstGeom>
        </p:spPr>
      </p:pic>
    </p:spTree>
    <p:extLst>
      <p:ext uri="{BB962C8B-B14F-4D97-AF65-F5344CB8AC3E}">
        <p14:creationId xmlns:p14="http://schemas.microsoft.com/office/powerpoint/2010/main" val="20332451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262</Words>
  <Application>Microsoft Office PowerPoint</Application>
  <PresentationFormat>Widescreen</PresentationFormat>
  <Paragraphs>18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1_Office Theme</vt:lpstr>
      <vt:lpstr>       Manual Handling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Manual Handling</dc:title>
  <dc:creator>Mel Axford</dc:creator>
  <cp:lastModifiedBy>Mel Axford</cp:lastModifiedBy>
  <cp:revision>1</cp:revision>
  <dcterms:created xsi:type="dcterms:W3CDTF">2022-02-28T03:07:59Z</dcterms:created>
  <dcterms:modified xsi:type="dcterms:W3CDTF">2022-02-28T03:08:25Z</dcterms:modified>
</cp:coreProperties>
</file>