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37" d="100"/>
          <a:sy n="37" d="100"/>
        </p:scale>
        <p:origin x="89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6D634-AD9C-466A-8098-B6B346406F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F29758DF-531B-4C58-BC6B-C932F2BB3F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30B4A16-C476-44C2-9960-A32746A75A8D}"/>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5" name="Footer Placeholder 4">
            <a:extLst>
              <a:ext uri="{FF2B5EF4-FFF2-40B4-BE49-F238E27FC236}">
                <a16:creationId xmlns:a16="http://schemas.microsoft.com/office/drawing/2014/main" id="{1E70A000-6F3F-4118-9255-1750A881D17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70037CF-2C82-488C-8EE6-7C550A691C0D}"/>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1017413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D012-AE4F-4430-9162-53B4D008D70E}"/>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84479CC-8A93-41E4-8610-50D218CC1C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02B880D-E2F9-48DD-859B-0A93951E19C6}"/>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5" name="Footer Placeholder 4">
            <a:extLst>
              <a:ext uri="{FF2B5EF4-FFF2-40B4-BE49-F238E27FC236}">
                <a16:creationId xmlns:a16="http://schemas.microsoft.com/office/drawing/2014/main" id="{FCA8A49D-29D6-45F2-96CA-308BC3101BB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9E4930A-B513-43A8-95A4-DB3D426CB2C3}"/>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4161068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B204E5-F371-4922-8EF7-E68C9C014D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8B16A8B-4112-49A3-9D3E-2D5B3C5E5C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0E428E7-8AE0-4F1F-9A53-2268DA52EFF1}"/>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5" name="Footer Placeholder 4">
            <a:extLst>
              <a:ext uri="{FF2B5EF4-FFF2-40B4-BE49-F238E27FC236}">
                <a16:creationId xmlns:a16="http://schemas.microsoft.com/office/drawing/2014/main" id="{8278D392-970B-4319-B99E-34E2A9D6466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C104A77-473E-424C-8013-56D64B4A5383}"/>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646599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50891-6317-461D-B08F-66DC42D67CE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3EC1A04-CCB5-4942-AE5B-42A23A6743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B21DE30-740B-4954-A896-3098CD541912}"/>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5" name="Footer Placeholder 4">
            <a:extLst>
              <a:ext uri="{FF2B5EF4-FFF2-40B4-BE49-F238E27FC236}">
                <a16:creationId xmlns:a16="http://schemas.microsoft.com/office/drawing/2014/main" id="{0441E320-986F-46FF-9EA4-7DC1D4B9289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013BCD-2D8C-4BB9-93D3-62E744250496}"/>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782747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B11A8-B2CD-44DC-BAB0-D1E591EB79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8AEFDB17-DF8D-4DE8-A2DA-1F3F36FD70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825261-FC2E-4299-BAAF-CD59D31BCBCD}"/>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5" name="Footer Placeholder 4">
            <a:extLst>
              <a:ext uri="{FF2B5EF4-FFF2-40B4-BE49-F238E27FC236}">
                <a16:creationId xmlns:a16="http://schemas.microsoft.com/office/drawing/2014/main" id="{21B24715-DA23-4DCB-AB76-5ED21831608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1442963-FC23-4891-AEC1-9875029AC649}"/>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711134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6710-33E6-4A38-9061-30876970740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56D541F-B703-4C3A-9F49-A6A02D6034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1BEC99D-8081-46E1-BD0E-D163825A43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F63DEF82-C0F0-40B7-9F35-7E0CB4AEF595}"/>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6" name="Footer Placeholder 5">
            <a:extLst>
              <a:ext uri="{FF2B5EF4-FFF2-40B4-BE49-F238E27FC236}">
                <a16:creationId xmlns:a16="http://schemas.microsoft.com/office/drawing/2014/main" id="{05F3A9F7-A1E3-44B4-B0AE-F0EC64A9498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D4BCBC3-D172-416F-937B-7CB14F0E5EDB}"/>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319067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F20FB-5F73-4AF9-A773-2A6A122EA4C6}"/>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39A23722-F473-4A8E-9A8B-B1843B5B62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73BF8F-6519-4742-B436-9A3040743E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08C99841-9CC0-4266-B6B1-58A6F4CCF8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FCCE64-ED87-4DD7-A592-E2F1758819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EEE9E2A-282D-46F6-8FE5-0B228A41CA77}"/>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8" name="Footer Placeholder 7">
            <a:extLst>
              <a:ext uri="{FF2B5EF4-FFF2-40B4-BE49-F238E27FC236}">
                <a16:creationId xmlns:a16="http://schemas.microsoft.com/office/drawing/2014/main" id="{6A319EED-C931-4E68-BC8B-D292D57B9B9C}"/>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E68FAEF9-2586-40B8-B112-A47FE9A1DA93}"/>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1563420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A168D-575D-40FE-BD6D-BEE83CBC8F22}"/>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80ABD814-BB67-4A55-90FB-5D125899A839}"/>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4" name="Footer Placeholder 3">
            <a:extLst>
              <a:ext uri="{FF2B5EF4-FFF2-40B4-BE49-F238E27FC236}">
                <a16:creationId xmlns:a16="http://schemas.microsoft.com/office/drawing/2014/main" id="{8AE23F9E-92AD-462F-9763-346E32BA836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C9B85F4-ABE8-4639-841F-353F0AA3E035}"/>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745906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824F3F-4406-4241-BF2E-B78188DFD93E}"/>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3" name="Footer Placeholder 2">
            <a:extLst>
              <a:ext uri="{FF2B5EF4-FFF2-40B4-BE49-F238E27FC236}">
                <a16:creationId xmlns:a16="http://schemas.microsoft.com/office/drawing/2014/main" id="{AF5F058B-1A92-4347-ADFA-925984E2BFE4}"/>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4046E21-6435-489E-ADA7-9867971D01FF}"/>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152397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7C88A-EF30-4FED-953F-24192C07B3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4899BEC0-E4B0-4402-8136-87D5C04F25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2D02A5D6-9DB5-4E01-8D2E-396EAD3720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40DCD7-8845-43CF-81D6-0D2434CE3BDB}"/>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6" name="Footer Placeholder 5">
            <a:extLst>
              <a:ext uri="{FF2B5EF4-FFF2-40B4-BE49-F238E27FC236}">
                <a16:creationId xmlns:a16="http://schemas.microsoft.com/office/drawing/2014/main" id="{F10A6D47-CCAE-456D-B31F-0671602C5CF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3404F98-3264-4FB0-AADD-AE58FF6D8D16}"/>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3772039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6DEC4-F678-4849-86E7-D09FE8AF48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1EFC0030-9A2A-4702-9305-E025239260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C20710E9-D962-4581-A0CC-E8530F374F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72AC5E-4FEE-45A0-B0C6-FA09E2422AB1}"/>
              </a:ext>
            </a:extLst>
          </p:cNvPr>
          <p:cNvSpPr>
            <a:spLocks noGrp="1"/>
          </p:cNvSpPr>
          <p:nvPr>
            <p:ph type="dt" sz="half" idx="10"/>
          </p:nvPr>
        </p:nvSpPr>
        <p:spPr/>
        <p:txBody>
          <a:bodyPr/>
          <a:lstStyle/>
          <a:p>
            <a:fld id="{26523923-490F-4C5E-B436-D927B5FBD9F3}" type="datetimeFigureOut">
              <a:rPr lang="en-AU" smtClean="0"/>
              <a:t>28/02/2022</a:t>
            </a:fld>
            <a:endParaRPr lang="en-AU"/>
          </a:p>
        </p:txBody>
      </p:sp>
      <p:sp>
        <p:nvSpPr>
          <p:cNvPr id="6" name="Footer Placeholder 5">
            <a:extLst>
              <a:ext uri="{FF2B5EF4-FFF2-40B4-BE49-F238E27FC236}">
                <a16:creationId xmlns:a16="http://schemas.microsoft.com/office/drawing/2014/main" id="{E6FDD442-C283-48CC-A20C-82B9F0EB477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8F0E54F-0707-452C-B51C-85F986CC0FE7}"/>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799456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C2597-E49F-4BA2-B06F-DA9CD56C88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B1BA3FB-C480-4B6F-AD1A-AD79F9DAD3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3F4F153-74D2-4383-BB4B-72B880172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523923-490F-4C5E-B436-D927B5FBD9F3}" type="datetimeFigureOut">
              <a:rPr lang="en-AU" smtClean="0"/>
              <a:t>28/02/2022</a:t>
            </a:fld>
            <a:endParaRPr lang="en-AU"/>
          </a:p>
        </p:txBody>
      </p:sp>
      <p:sp>
        <p:nvSpPr>
          <p:cNvPr id="5" name="Footer Placeholder 4">
            <a:extLst>
              <a:ext uri="{FF2B5EF4-FFF2-40B4-BE49-F238E27FC236}">
                <a16:creationId xmlns:a16="http://schemas.microsoft.com/office/drawing/2014/main" id="{49F441B3-A731-4DFB-8C58-9C02B082A0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08E3560-28D3-41B7-9297-022B396B09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F72D4-DE71-4CAA-AED4-6EEB23B33D2D}" type="slidenum">
              <a:rPr lang="en-AU" smtClean="0"/>
              <a:t>‹#›</a:t>
            </a:fld>
            <a:endParaRPr lang="en-AU"/>
          </a:p>
        </p:txBody>
      </p:sp>
    </p:spTree>
    <p:extLst>
      <p:ext uri="{BB962C8B-B14F-4D97-AF65-F5344CB8AC3E}">
        <p14:creationId xmlns:p14="http://schemas.microsoft.com/office/powerpoint/2010/main" val="24022149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D4F46-810E-4A85-BB36-3EFABE37731C}"/>
              </a:ext>
            </a:extLst>
          </p:cNvPr>
          <p:cNvSpPr>
            <a:spLocks noGrp="1"/>
          </p:cNvSpPr>
          <p:nvPr>
            <p:ph type="title"/>
          </p:nvPr>
        </p:nvSpPr>
        <p:spPr>
          <a:xfrm>
            <a:off x="839788" y="457200"/>
            <a:ext cx="8070532" cy="1600200"/>
          </a:xfrm>
        </p:spPr>
        <p:txBody>
          <a:bodyPr anchor="t">
            <a:normAutofit/>
          </a:bodyPr>
          <a:lstStyle/>
          <a:p>
            <a:r>
              <a:rPr lang="en-US" sz="4400" b="1" dirty="0">
                <a:solidFill>
                  <a:schemeClr val="accent4">
                    <a:lumMod val="75000"/>
                  </a:schemeClr>
                </a:solidFill>
              </a:rPr>
              <a:t>     Management of Contractors</a:t>
            </a:r>
            <a:endParaRPr lang="en-AU" sz="4400" b="1" dirty="0">
              <a:solidFill>
                <a:schemeClr val="accent4">
                  <a:lumMod val="75000"/>
                </a:schemeClr>
              </a:solidFill>
            </a:endParaRPr>
          </a:p>
        </p:txBody>
      </p:sp>
      <p:sp>
        <p:nvSpPr>
          <p:cNvPr id="4" name="Text Placeholder 3">
            <a:extLst>
              <a:ext uri="{FF2B5EF4-FFF2-40B4-BE49-F238E27FC236}">
                <a16:creationId xmlns:a16="http://schemas.microsoft.com/office/drawing/2014/main" id="{99732C75-49F7-4555-B94D-F2CADF001F65}"/>
              </a:ext>
            </a:extLst>
          </p:cNvPr>
          <p:cNvSpPr>
            <a:spLocks noGrp="1"/>
          </p:cNvSpPr>
          <p:nvPr>
            <p:ph type="body" sz="half" idx="2"/>
          </p:nvPr>
        </p:nvSpPr>
        <p:spPr>
          <a:xfrm>
            <a:off x="836612" y="2057399"/>
            <a:ext cx="3932237" cy="3513084"/>
          </a:xfrm>
          <a:noFill/>
        </p:spPr>
        <p:txBody>
          <a:bodyPr>
            <a:normAutofit fontScale="77500" lnSpcReduction="20000"/>
          </a:bodyPr>
          <a:lstStyle/>
          <a:p>
            <a:r>
              <a:rPr lang="en-US" sz="3100" b="1" dirty="0"/>
              <a:t>Aim</a:t>
            </a:r>
          </a:p>
          <a:p>
            <a:pPr>
              <a:lnSpc>
                <a:spcPct val="120000"/>
              </a:lnSpc>
              <a:spcBef>
                <a:spcPts val="600"/>
              </a:spcBef>
            </a:pPr>
            <a:r>
              <a:rPr lang="en-US" sz="2100" dirty="0"/>
              <a:t>We must always appoint contractors who have the experience and technical competence to carry out tasks or supply equipment in a safe and responsible manner.</a:t>
            </a:r>
          </a:p>
          <a:p>
            <a:pPr>
              <a:lnSpc>
                <a:spcPct val="120000"/>
              </a:lnSpc>
              <a:spcBef>
                <a:spcPts val="600"/>
              </a:spcBef>
            </a:pPr>
            <a:endParaRPr lang="en-US" sz="2100" dirty="0"/>
          </a:p>
          <a:p>
            <a:pPr>
              <a:lnSpc>
                <a:spcPct val="120000"/>
              </a:lnSpc>
              <a:spcBef>
                <a:spcPts val="600"/>
              </a:spcBef>
            </a:pPr>
            <a:r>
              <a:rPr lang="en-US" sz="2100" dirty="0"/>
              <a:t>We must ensure that our contractors are clear about our safety expectations in the way they design, manage, and undertake their tasks and provide them with information about our own operations that may impact their safety.</a:t>
            </a:r>
            <a:endParaRPr lang="en-AU" sz="2100" dirty="0"/>
          </a:p>
        </p:txBody>
      </p:sp>
      <p:sp>
        <p:nvSpPr>
          <p:cNvPr id="5" name="Rectangle: Rounded Corners 4">
            <a:extLst>
              <a:ext uri="{FF2B5EF4-FFF2-40B4-BE49-F238E27FC236}">
                <a16:creationId xmlns:a16="http://schemas.microsoft.com/office/drawing/2014/main" id="{B6416B6F-D8F0-4C9F-8549-82141AC17151}"/>
              </a:ext>
            </a:extLst>
          </p:cNvPr>
          <p:cNvSpPr/>
          <p:nvPr/>
        </p:nvSpPr>
        <p:spPr>
          <a:xfrm>
            <a:off x="836612" y="1158590"/>
            <a:ext cx="10383520" cy="731520"/>
          </a:xfrm>
          <a:prstGeom prst="roundRect">
            <a:avLst/>
          </a:prstGeom>
          <a:solidFill>
            <a:schemeClr val="bg1">
              <a:lumMod val="95000"/>
              <a:alpha val="48000"/>
            </a:schemeClr>
          </a:solidFill>
          <a:ln w="28575">
            <a:solidFill>
              <a:schemeClr val="bg1"/>
            </a:solidFill>
          </a:ln>
        </p:spPr>
        <p:style>
          <a:lnRef idx="2">
            <a:schemeClr val="accent4"/>
          </a:lnRef>
          <a:fillRef idx="1">
            <a:schemeClr val="lt1"/>
          </a:fillRef>
          <a:effectRef idx="0">
            <a:schemeClr val="accent4"/>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C000">
                    <a:lumMod val="75000"/>
                  </a:srgbClr>
                </a:solidFill>
                <a:effectLst/>
                <a:uLnTx/>
                <a:uFillTx/>
                <a:latin typeface="Calibri" panose="020F0502020204030204"/>
                <a:ea typeface="+mn-ea"/>
                <a:cs typeface="+mn-cs"/>
              </a:rPr>
              <a:t>Across our TIR Network operations we engage with a variety of third parties, and this has the potential to present serious risks to our people and customers. </a:t>
            </a:r>
            <a:endParaRPr kumimoji="0" lang="en-AU" sz="1800" b="1" i="0" u="none" strike="noStrike" kern="1200" cap="none" spc="0" normalizeH="0" baseline="0" noProof="0" dirty="0">
              <a:ln>
                <a:noFill/>
              </a:ln>
              <a:solidFill>
                <a:srgbClr val="FFC000">
                  <a:lumMod val="75000"/>
                </a:srgbClr>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361899E-D1A0-4C47-A13C-72FC599BA8CC}"/>
              </a:ext>
            </a:extLst>
          </p:cNvPr>
          <p:cNvSpPr txBox="1"/>
          <p:nvPr/>
        </p:nvSpPr>
        <p:spPr>
          <a:xfrm>
            <a:off x="5006646" y="2042323"/>
            <a:ext cx="6943616" cy="4815677"/>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Our Standard</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Only approved and competent contractors who have the experience, technical, and safety management capability will be permitted to work across our TIR Network.</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All contractors must be assessed for these qualities before approval for use.</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All contractors must sign up to these minimum safety standards.</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Sub contracting is not permitted unless pre-agreed by the TIR Head of Members Development. </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Each business must refer to the approved contractor list that is risk rated according to the nature of the work and financial spend.</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Management of the contractor list must include removal of poor performing contractors and management of higher risk activity.</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ongoing management of contractors must be proportionate to the risk and include audits and review of safety performance.</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All contractors must risk assess their activities and produce safe work method statement (SWMS) for higher risk activities.</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All contractor incidents must be reported using the TIR Incident and Hazard Procedure.</a:t>
            </a:r>
            <a:endParaRPr kumimoji="0" lang="en-AU"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 name="Content Placeholder 9" descr="Hammer outline">
            <a:extLst>
              <a:ext uri="{FF2B5EF4-FFF2-40B4-BE49-F238E27FC236}">
                <a16:creationId xmlns:a16="http://schemas.microsoft.com/office/drawing/2014/main" id="{C8835665-E2A0-427D-84C9-BCE956486F38}"/>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1991" y="244190"/>
            <a:ext cx="914400" cy="914400"/>
          </a:xfrm>
        </p:spPr>
      </p:pic>
    </p:spTree>
    <p:extLst>
      <p:ext uri="{BB962C8B-B14F-4D97-AF65-F5344CB8AC3E}">
        <p14:creationId xmlns:p14="http://schemas.microsoft.com/office/powerpoint/2010/main" val="225939991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264</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1_Office Theme</vt:lpstr>
      <vt:lpstr>     Management of Contractors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Management of Contractors</dc:title>
  <dc:creator>Mel Axford</dc:creator>
  <cp:lastModifiedBy>Mel Axford</cp:lastModifiedBy>
  <cp:revision>1</cp:revision>
  <dcterms:created xsi:type="dcterms:W3CDTF">2022-02-28T02:57:42Z</dcterms:created>
  <dcterms:modified xsi:type="dcterms:W3CDTF">2022-02-28T02:58:11Z</dcterms:modified>
</cp:coreProperties>
</file>