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37" d="100"/>
          <a:sy n="37" d="100"/>
        </p:scale>
        <p:origin x="89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D634-AD9C-466A-8098-B6B346406F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29758DF-531B-4C58-BC6B-C932F2BB3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30B4A16-C476-44C2-9960-A32746A75A8D}"/>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1E70A000-6F3F-4118-9255-1750A881D17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70037CF-2C82-488C-8EE6-7C550A691C0D}"/>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754705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D012-AE4F-4430-9162-53B4D008D70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84479CC-8A93-41E4-8610-50D218CC1C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02B880D-E2F9-48DD-859B-0A93951E19C6}"/>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FCA8A49D-29D6-45F2-96CA-308BC3101BB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E4930A-B513-43A8-95A4-DB3D426CB2C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49822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204E5-F371-4922-8EF7-E68C9C014D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8B16A8B-4112-49A3-9D3E-2D5B3C5E5C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E428E7-8AE0-4F1F-9A53-2268DA52EFF1}"/>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8278D392-970B-4319-B99E-34E2A9D646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104A77-473E-424C-8013-56D64B4A538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420337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0891-6317-461D-B08F-66DC42D67CE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3EC1A04-CCB5-4942-AE5B-42A23A6743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21DE30-740B-4954-A896-3098CD541912}"/>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0441E320-986F-46FF-9EA4-7DC1D4B928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013BCD-2D8C-4BB9-93D3-62E74425049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20636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11A8-B2CD-44DC-BAB0-D1E591EB79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EFDB17-DF8D-4DE8-A2DA-1F3F36FD7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825261-FC2E-4299-BAAF-CD59D31BCBCD}"/>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21B24715-DA23-4DCB-AB76-5ED2183160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1442963-FC23-4891-AEC1-9875029AC649}"/>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533087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6710-33E6-4A38-9061-30876970740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56D541F-B703-4C3A-9F49-A6A02D6034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1BEC99D-8081-46E1-BD0E-D163825A43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63DEF82-C0F0-40B7-9F35-7E0CB4AEF595}"/>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05F3A9F7-A1E3-44B4-B0AE-F0EC64A949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D4BCBC3-D172-416F-937B-7CB14F0E5EDB}"/>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422477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20FB-5F73-4AF9-A773-2A6A122EA4C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9A23722-F473-4A8E-9A8B-B1843B5B62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73BF8F-6519-4742-B436-9A3040743E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8C99841-9CC0-4266-B6B1-58A6F4CCF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CCE64-ED87-4DD7-A592-E2F175881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EEE9E2A-282D-46F6-8FE5-0B228A41CA77}"/>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8" name="Footer Placeholder 7">
            <a:extLst>
              <a:ext uri="{FF2B5EF4-FFF2-40B4-BE49-F238E27FC236}">
                <a16:creationId xmlns:a16="http://schemas.microsoft.com/office/drawing/2014/main" id="{6A319EED-C931-4E68-BC8B-D292D57B9B9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68FAEF9-2586-40B8-B112-A47FE9A1DA9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184375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168D-575D-40FE-BD6D-BEE83CBC8F2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0ABD814-BB67-4A55-90FB-5D125899A839}"/>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4" name="Footer Placeholder 3">
            <a:extLst>
              <a:ext uri="{FF2B5EF4-FFF2-40B4-BE49-F238E27FC236}">
                <a16:creationId xmlns:a16="http://schemas.microsoft.com/office/drawing/2014/main" id="{8AE23F9E-92AD-462F-9763-346E32BA83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C9B85F4-ABE8-4639-841F-353F0AA3E035}"/>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40574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24F3F-4406-4241-BF2E-B78188DFD93E}"/>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3" name="Footer Placeholder 2">
            <a:extLst>
              <a:ext uri="{FF2B5EF4-FFF2-40B4-BE49-F238E27FC236}">
                <a16:creationId xmlns:a16="http://schemas.microsoft.com/office/drawing/2014/main" id="{AF5F058B-1A92-4347-ADFA-925984E2BFE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4046E21-6435-489E-ADA7-9867971D01FF}"/>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4000495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C88A-EF30-4FED-953F-24192C07B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899BEC0-E4B0-4402-8136-87D5C04F25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D02A5D6-9DB5-4E01-8D2E-396EAD372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40DCD7-8845-43CF-81D6-0D2434CE3BDB}"/>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F10A6D47-CCAE-456D-B31F-0671602C5CF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3404F98-3264-4FB0-AADD-AE58FF6D8D1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95760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DEC4-F678-4849-86E7-D09FE8AF4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FC0030-9A2A-4702-9305-E02523926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20710E9-D962-4581-A0CC-E8530F37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2AC5E-4FEE-45A0-B0C6-FA09E2422AB1}"/>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E6FDD442-C283-48CC-A20C-82B9F0EB47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F0E54F-0707-452C-B51C-85F986CC0FE7}"/>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806949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C2597-E49F-4BA2-B06F-DA9CD56C88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B1BA3FB-C480-4B6F-AD1A-AD79F9DAD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F4F153-74D2-4383-BB4B-72B880172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49F441B3-A731-4DFB-8C58-9C02B082A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08E3560-28D3-41B7-9297-022B396B0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F72D4-DE71-4CAA-AED4-6EEB23B33D2D}" type="slidenum">
              <a:rPr lang="en-AU" smtClean="0"/>
              <a:t>‹#›</a:t>
            </a:fld>
            <a:endParaRPr lang="en-AU"/>
          </a:p>
        </p:txBody>
      </p:sp>
    </p:spTree>
    <p:extLst>
      <p:ext uri="{BB962C8B-B14F-4D97-AF65-F5344CB8AC3E}">
        <p14:creationId xmlns:p14="http://schemas.microsoft.com/office/powerpoint/2010/main" val="838927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alpha val="8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4F46-810E-4A85-BB36-3EFABE37731C}"/>
              </a:ext>
            </a:extLst>
          </p:cNvPr>
          <p:cNvSpPr>
            <a:spLocks noGrp="1"/>
          </p:cNvSpPr>
          <p:nvPr>
            <p:ph type="title"/>
          </p:nvPr>
        </p:nvSpPr>
        <p:spPr>
          <a:xfrm>
            <a:off x="839788" y="457200"/>
            <a:ext cx="9137332" cy="1600200"/>
          </a:xfrm>
        </p:spPr>
        <p:txBody>
          <a:bodyPr anchor="t">
            <a:normAutofit/>
          </a:bodyPr>
          <a:lstStyle/>
          <a:p>
            <a:r>
              <a:rPr lang="en-US" sz="4400" b="1" dirty="0">
                <a:solidFill>
                  <a:schemeClr val="bg1"/>
                </a:solidFill>
              </a:rPr>
              <a:t>    Hazardous Substances </a:t>
            </a:r>
            <a:endParaRPr lang="en-AU" sz="4400" b="1" dirty="0">
              <a:solidFill>
                <a:schemeClr val="bg1"/>
              </a:solidFill>
            </a:endParaRPr>
          </a:p>
        </p:txBody>
      </p:sp>
      <p:sp>
        <p:nvSpPr>
          <p:cNvPr id="4" name="Text Placeholder 3">
            <a:extLst>
              <a:ext uri="{FF2B5EF4-FFF2-40B4-BE49-F238E27FC236}">
                <a16:creationId xmlns:a16="http://schemas.microsoft.com/office/drawing/2014/main" id="{99732C75-49F7-4555-B94D-F2CADF001F65}"/>
              </a:ext>
            </a:extLst>
          </p:cNvPr>
          <p:cNvSpPr>
            <a:spLocks noGrp="1"/>
          </p:cNvSpPr>
          <p:nvPr>
            <p:ph type="body" sz="half" idx="2"/>
          </p:nvPr>
        </p:nvSpPr>
        <p:spPr>
          <a:xfrm>
            <a:off x="836612" y="2019527"/>
            <a:ext cx="3932237" cy="3513084"/>
          </a:xfrm>
          <a:noFill/>
        </p:spPr>
        <p:txBody>
          <a:bodyPr>
            <a:normAutofit/>
          </a:bodyPr>
          <a:lstStyle/>
          <a:p>
            <a:r>
              <a:rPr lang="en-US" sz="2400" b="1" dirty="0"/>
              <a:t>Aim</a:t>
            </a:r>
          </a:p>
          <a:p>
            <a:pPr>
              <a:lnSpc>
                <a:spcPct val="120000"/>
              </a:lnSpc>
              <a:spcBef>
                <a:spcPts val="600"/>
              </a:spcBef>
            </a:pPr>
            <a:r>
              <a:rPr lang="en-US" sz="1400" dirty="0"/>
              <a:t>We will prevent our people and customers being exposed to risks to their health resulting from contact with hazardous substances</a:t>
            </a:r>
          </a:p>
        </p:txBody>
      </p:sp>
      <p:sp>
        <p:nvSpPr>
          <p:cNvPr id="5" name="Rectangle: Rounded Corners 4">
            <a:extLst>
              <a:ext uri="{FF2B5EF4-FFF2-40B4-BE49-F238E27FC236}">
                <a16:creationId xmlns:a16="http://schemas.microsoft.com/office/drawing/2014/main" id="{B6416B6F-D8F0-4C9F-8549-82141AC17151}"/>
              </a:ext>
            </a:extLst>
          </p:cNvPr>
          <p:cNvSpPr/>
          <p:nvPr/>
        </p:nvSpPr>
        <p:spPr>
          <a:xfrm>
            <a:off x="836612" y="1158590"/>
            <a:ext cx="10383520" cy="731520"/>
          </a:xfrm>
          <a:prstGeom prst="roundRect">
            <a:avLst/>
          </a:prstGeom>
          <a:solidFill>
            <a:schemeClr val="bg1">
              <a:lumMod val="95000"/>
              <a:alpha val="48000"/>
            </a:schemeClr>
          </a:solidFill>
          <a:ln w="28575">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Hazardous substances are present or used on our premises and can cause serious harm to both colleagues and customers</a:t>
            </a:r>
            <a:r>
              <a:rPr kumimoji="0" lang="en-AU" sz="1800" b="1" i="0" u="none" strike="noStrike" kern="1200" cap="none" spc="0" normalizeH="0" baseline="0" noProof="0" dirty="0">
                <a:ln>
                  <a:noFill/>
                </a:ln>
                <a:solidFill>
                  <a:prstClr val="white"/>
                </a:solidFill>
                <a:effectLst/>
                <a:uLnTx/>
                <a:uFillTx/>
                <a:latin typeface="Calibri" panose="020F0502020204030204"/>
                <a:ea typeface="+mn-ea"/>
                <a:cs typeface="+mn-cs"/>
              </a:rPr>
              <a:t>.</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361899E-D1A0-4C47-A13C-72FC599BA8CC}"/>
              </a:ext>
            </a:extLst>
          </p:cNvPr>
          <p:cNvSpPr txBox="1"/>
          <p:nvPr/>
        </p:nvSpPr>
        <p:spPr>
          <a:xfrm>
            <a:off x="4768849" y="2006299"/>
            <a:ext cx="7181413" cy="5002908"/>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Our Standard</a:t>
            </a:r>
          </a:p>
          <a:p>
            <a:pPr marL="285750" marR="0" lvl="0" indent="-2857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All new substances to be used within our operations must be approved  before use.</a:t>
            </a:r>
          </a:p>
          <a:p>
            <a:pPr marL="285750" marR="0" lvl="0" indent="-2857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Hazardous substances must be replaced by less harmful substances where practical to do so.</a:t>
            </a:r>
          </a:p>
          <a:p>
            <a:pPr marL="285750" marR="0" lvl="0" indent="-2857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Hazardous substances must be handled, labelled, stored, disposed of safely, in accordance with material safety data sheets.</a:t>
            </a:r>
          </a:p>
          <a:p>
            <a:pPr marL="285750" marR="0" lvl="0" indent="-2857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Any operations involving the use or storage of hazardous substances must be risk assessed and appropriate procedures put in place to safeguard colleagues and customers, including emergency procedures and first aid arrangements.</a:t>
            </a:r>
          </a:p>
          <a:p>
            <a:pPr marL="285750" marR="0" lvl="0" indent="-2857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Large quantities of flammable and highly flammable products must be stored in dedicated, protected flammable stores.</a:t>
            </a:r>
          </a:p>
          <a:p>
            <a:pPr marL="285750" marR="0" lvl="0" indent="-2857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Hazardous products in transit must be suitably packaged and labelled to comply with work health and safety requirements.</a:t>
            </a:r>
          </a:p>
          <a:p>
            <a:pPr marL="285750" marR="0" lvl="0" indent="-2857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Records must be maintained to support compliance with this standard e.g. waste disposal</a:t>
            </a:r>
          </a:p>
          <a:p>
            <a:pPr marL="285750" marR="0" lvl="0" indent="-2857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Only trained colleagues are permitted to handle hazardous substances.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endPar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endPar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Graphic 5" descr="N95 mask outline">
            <a:extLst>
              <a:ext uri="{FF2B5EF4-FFF2-40B4-BE49-F238E27FC236}">
                <a16:creationId xmlns:a16="http://schemas.microsoft.com/office/drawing/2014/main" id="{40D9CBEB-0E90-45B0-9D69-086DB7EEBA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9412" y="244190"/>
            <a:ext cx="914400" cy="914400"/>
          </a:xfrm>
          <a:prstGeom prst="rect">
            <a:avLst/>
          </a:prstGeom>
        </p:spPr>
      </p:pic>
    </p:spTree>
    <p:extLst>
      <p:ext uri="{BB962C8B-B14F-4D97-AF65-F5344CB8AC3E}">
        <p14:creationId xmlns:p14="http://schemas.microsoft.com/office/powerpoint/2010/main" val="242938576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195</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1_Office Theme</vt:lpstr>
      <vt:lpstr>    Hazardous Substances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Hazardous Substances </dc:title>
  <dc:creator>Mel Axford</dc:creator>
  <cp:lastModifiedBy>Mel Axford</cp:lastModifiedBy>
  <cp:revision>1</cp:revision>
  <dcterms:created xsi:type="dcterms:W3CDTF">2022-02-28T03:04:16Z</dcterms:created>
  <dcterms:modified xsi:type="dcterms:W3CDTF">2022-02-28T03:04:49Z</dcterms:modified>
</cp:coreProperties>
</file>