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3" d="100"/>
          <a:sy n="63" d="100"/>
        </p:scale>
        <p:origin x="732"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 Axford" userId="2b6f0437-5c50-42db-9062-2dce4c02fc82" providerId="ADAL" clId="{E76E7A32-15D3-4802-AC07-35387A219DF8}"/>
    <pc:docChg chg="modSld">
      <pc:chgData name="Mel Axford" userId="2b6f0437-5c50-42db-9062-2dce4c02fc82" providerId="ADAL" clId="{E76E7A32-15D3-4802-AC07-35387A219DF8}" dt="2022-03-09T23:08:36.205" v="7" actId="20577"/>
      <pc:docMkLst>
        <pc:docMk/>
      </pc:docMkLst>
      <pc:sldChg chg="modSp mod">
        <pc:chgData name="Mel Axford" userId="2b6f0437-5c50-42db-9062-2dce4c02fc82" providerId="ADAL" clId="{E76E7A32-15D3-4802-AC07-35387A219DF8}" dt="2022-03-09T23:08:36.205" v="7" actId="20577"/>
        <pc:sldMkLst>
          <pc:docMk/>
          <pc:sldMk cId="3008993460" sldId="278"/>
        </pc:sldMkLst>
        <pc:spChg chg="mod">
          <ac:chgData name="Mel Axford" userId="2b6f0437-5c50-42db-9062-2dce4c02fc82" providerId="ADAL" clId="{E76E7A32-15D3-4802-AC07-35387A219DF8}" dt="2022-03-09T23:08:14.767" v="1" actId="20577"/>
          <ac:spMkLst>
            <pc:docMk/>
            <pc:sldMk cId="3008993460" sldId="278"/>
            <ac:spMk id="4" creationId="{99732C75-49F7-4555-B94D-F2CADF001F65}"/>
          </ac:spMkLst>
        </pc:spChg>
        <pc:spChg chg="mod">
          <ac:chgData name="Mel Axford" userId="2b6f0437-5c50-42db-9062-2dce4c02fc82" providerId="ADAL" clId="{E76E7A32-15D3-4802-AC07-35387A219DF8}" dt="2022-03-09T23:08:36.205" v="7" actId="20577"/>
          <ac:spMkLst>
            <pc:docMk/>
            <pc:sldMk cId="3008993460" sldId="278"/>
            <ac:spMk id="8" creationId="{A361899E-D1A0-4C47-A13C-72FC599BA8C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36D634-AD9C-466A-8098-B6B346406F0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29758DF-531B-4C58-BC6B-C932F2BB3F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930B4A16-C476-44C2-9960-A32746A75A8D}"/>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1E70A000-6F3F-4118-9255-1750A881D17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70037CF-2C82-488C-8EE6-7C550A691C0D}"/>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4231954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BD012-AE4F-4430-9162-53B4D008D70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84479CC-8A93-41E4-8610-50D218CC1C2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02B880D-E2F9-48DD-859B-0A93951E19C6}"/>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FCA8A49D-29D6-45F2-96CA-308BC3101BB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C9E4930A-B513-43A8-95A4-DB3D426CB2C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97374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B204E5-F371-4922-8EF7-E68C9C014D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58B16A8B-4112-49A3-9D3E-2D5B3C5E5C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E428E7-8AE0-4F1F-9A53-2268DA52EFF1}"/>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8278D392-970B-4319-B99E-34E2A9D6466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C104A77-473E-424C-8013-56D64B4A538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163664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0891-6317-461D-B08F-66DC42D67CE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F3EC1A04-CCB5-4942-AE5B-42A23A67436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21DE30-740B-4954-A896-3098CD541912}"/>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0441E320-986F-46FF-9EA4-7DC1D4B92897}"/>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E013BCD-2D8C-4BB9-93D3-62E74425049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8279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B11A8-B2CD-44DC-BAB0-D1E591EB79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8AEFDB17-DF8D-4DE8-A2DA-1F3F36FD70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5825261-FC2E-4299-BAAF-CD59D31BCBCD}"/>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21B24715-DA23-4DCB-AB76-5ED21831608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1442963-FC23-4891-AEC1-9875029AC649}"/>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70223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B6710-33E6-4A38-9061-30876970740B}"/>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56D541F-B703-4C3A-9F49-A6A02D60349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61BEC99D-8081-46E1-BD0E-D163825A433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F63DEF82-C0F0-40B7-9F35-7E0CB4AEF595}"/>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05F3A9F7-A1E3-44B4-B0AE-F0EC64A9498C}"/>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D4BCBC3-D172-416F-937B-7CB14F0E5EDB}"/>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013989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F20FB-5F73-4AF9-A773-2A6A122EA4C6}"/>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39A23722-F473-4A8E-9A8B-B1843B5B62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073BF8F-6519-4742-B436-9A3040743EE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08C99841-9CC0-4266-B6B1-58A6F4CCF8F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CCE64-ED87-4DD7-A592-E2F1758819B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EEE9E2A-282D-46F6-8FE5-0B228A41CA77}"/>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8" name="Footer Placeholder 7">
            <a:extLst>
              <a:ext uri="{FF2B5EF4-FFF2-40B4-BE49-F238E27FC236}">
                <a16:creationId xmlns:a16="http://schemas.microsoft.com/office/drawing/2014/main" id="{6A319EED-C931-4E68-BC8B-D292D57B9B9C}"/>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68FAEF9-2586-40B8-B112-A47FE9A1DA93}"/>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67494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A168D-575D-40FE-BD6D-BEE83CBC8F22}"/>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80ABD814-BB67-4A55-90FB-5D125899A839}"/>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4" name="Footer Placeholder 3">
            <a:extLst>
              <a:ext uri="{FF2B5EF4-FFF2-40B4-BE49-F238E27FC236}">
                <a16:creationId xmlns:a16="http://schemas.microsoft.com/office/drawing/2014/main" id="{8AE23F9E-92AD-462F-9763-346E32BA836A}"/>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1C9B85F4-ABE8-4639-841F-353F0AA3E035}"/>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220804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5824F3F-4406-4241-BF2E-B78188DFD93E}"/>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3" name="Footer Placeholder 2">
            <a:extLst>
              <a:ext uri="{FF2B5EF4-FFF2-40B4-BE49-F238E27FC236}">
                <a16:creationId xmlns:a16="http://schemas.microsoft.com/office/drawing/2014/main" id="{AF5F058B-1A92-4347-ADFA-925984E2BFE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D4046E21-6435-489E-ADA7-9867971D01FF}"/>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969681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accent4">
            <a:lumMod val="60000"/>
            <a:lumOff val="4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7C88A-EF30-4FED-953F-24192C07B39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899BEC0-E4B0-4402-8136-87D5C04F25D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2D02A5D6-9DB5-4E01-8D2E-396EAD3720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40DCD7-8845-43CF-81D6-0D2434CE3BDB}"/>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F10A6D47-CCAE-456D-B31F-0671602C5CF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A3404F98-3264-4FB0-AADD-AE58FF6D8D16}"/>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371957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6DEC4-F678-4849-86E7-D09FE8AF48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1EFC0030-9A2A-4702-9305-E025239260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C20710E9-D962-4581-A0CC-E8530F374F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72AC5E-4FEE-45A0-B0C6-FA09E2422AB1}"/>
              </a:ext>
            </a:extLst>
          </p:cNvPr>
          <p:cNvSpPr>
            <a:spLocks noGrp="1"/>
          </p:cNvSpPr>
          <p:nvPr>
            <p:ph type="dt" sz="half" idx="10"/>
          </p:nvPr>
        </p:nvSpPr>
        <p:spPr/>
        <p:txBody>
          <a:bodyPr/>
          <a:lstStyle/>
          <a:p>
            <a:fld id="{26523923-490F-4C5E-B436-D927B5FBD9F3}" type="datetimeFigureOut">
              <a:rPr lang="en-AU" smtClean="0"/>
              <a:t>10/03/2022</a:t>
            </a:fld>
            <a:endParaRPr lang="en-AU"/>
          </a:p>
        </p:txBody>
      </p:sp>
      <p:sp>
        <p:nvSpPr>
          <p:cNvPr id="6" name="Footer Placeholder 5">
            <a:extLst>
              <a:ext uri="{FF2B5EF4-FFF2-40B4-BE49-F238E27FC236}">
                <a16:creationId xmlns:a16="http://schemas.microsoft.com/office/drawing/2014/main" id="{E6FDD442-C283-48CC-A20C-82B9F0EB477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58F0E54F-0707-452C-B51C-85F986CC0FE7}"/>
              </a:ext>
            </a:extLst>
          </p:cNvPr>
          <p:cNvSpPr>
            <a:spLocks noGrp="1"/>
          </p:cNvSpPr>
          <p:nvPr>
            <p:ph type="sldNum" sz="quarter" idx="12"/>
          </p:nvPr>
        </p:nvSpPr>
        <p:spPr/>
        <p:txBody>
          <a:bodyPr/>
          <a:lstStyle/>
          <a:p>
            <a:fld id="{823F72D4-DE71-4CAA-AED4-6EEB23B33D2D}" type="slidenum">
              <a:rPr lang="en-AU" smtClean="0"/>
              <a:t>‹#›</a:t>
            </a:fld>
            <a:endParaRPr lang="en-AU"/>
          </a:p>
        </p:txBody>
      </p:sp>
    </p:spTree>
    <p:extLst>
      <p:ext uri="{BB962C8B-B14F-4D97-AF65-F5344CB8AC3E}">
        <p14:creationId xmlns:p14="http://schemas.microsoft.com/office/powerpoint/2010/main" val="328942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4C2597-E49F-4BA2-B06F-DA9CD56C88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5B1BA3FB-C480-4B6F-AD1A-AD79F9DAD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03F4F153-74D2-4383-BB4B-72B8801729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3923-490F-4C5E-B436-D927B5FBD9F3}" type="datetimeFigureOut">
              <a:rPr lang="en-AU" smtClean="0"/>
              <a:t>10/03/2022</a:t>
            </a:fld>
            <a:endParaRPr lang="en-AU"/>
          </a:p>
        </p:txBody>
      </p:sp>
      <p:sp>
        <p:nvSpPr>
          <p:cNvPr id="5" name="Footer Placeholder 4">
            <a:extLst>
              <a:ext uri="{FF2B5EF4-FFF2-40B4-BE49-F238E27FC236}">
                <a16:creationId xmlns:a16="http://schemas.microsoft.com/office/drawing/2014/main" id="{49F441B3-A731-4DFB-8C58-9C02B082A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A08E3560-28D3-41B7-9297-022B396B09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F72D4-DE71-4CAA-AED4-6EEB23B33D2D}" type="slidenum">
              <a:rPr lang="en-AU" smtClean="0"/>
              <a:t>‹#›</a:t>
            </a:fld>
            <a:endParaRPr lang="en-AU"/>
          </a:p>
        </p:txBody>
      </p:sp>
    </p:spTree>
    <p:extLst>
      <p:ext uri="{BB962C8B-B14F-4D97-AF65-F5344CB8AC3E}">
        <p14:creationId xmlns:p14="http://schemas.microsoft.com/office/powerpoint/2010/main" val="16458587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D4F46-810E-4A85-BB36-3EFABE37731C}"/>
              </a:ext>
            </a:extLst>
          </p:cNvPr>
          <p:cNvSpPr>
            <a:spLocks noGrp="1"/>
          </p:cNvSpPr>
          <p:nvPr>
            <p:ph type="title"/>
          </p:nvPr>
        </p:nvSpPr>
        <p:spPr>
          <a:xfrm>
            <a:off x="839788" y="457200"/>
            <a:ext cx="9137332" cy="1600200"/>
          </a:xfrm>
        </p:spPr>
        <p:txBody>
          <a:bodyPr anchor="t">
            <a:normAutofit/>
          </a:bodyPr>
          <a:lstStyle/>
          <a:p>
            <a:r>
              <a:rPr lang="en-US" sz="4400" b="1" dirty="0">
                <a:solidFill>
                  <a:schemeClr val="bg1"/>
                </a:solidFill>
              </a:rPr>
              <a:t>       </a:t>
            </a:r>
            <a:r>
              <a:rPr lang="en-US" sz="4400" b="1" dirty="0">
                <a:solidFill>
                  <a:srgbClr val="002060"/>
                </a:solidFill>
              </a:rPr>
              <a:t>Control of Occupational Noise</a:t>
            </a:r>
            <a:endParaRPr lang="en-AU" sz="4400" b="1" dirty="0">
              <a:solidFill>
                <a:srgbClr val="002060"/>
              </a:solidFill>
            </a:endParaRPr>
          </a:p>
        </p:txBody>
      </p:sp>
      <p:sp>
        <p:nvSpPr>
          <p:cNvPr id="4" name="Text Placeholder 3">
            <a:extLst>
              <a:ext uri="{FF2B5EF4-FFF2-40B4-BE49-F238E27FC236}">
                <a16:creationId xmlns:a16="http://schemas.microsoft.com/office/drawing/2014/main" id="{99732C75-49F7-4555-B94D-F2CADF001F65}"/>
              </a:ext>
            </a:extLst>
          </p:cNvPr>
          <p:cNvSpPr>
            <a:spLocks noGrp="1"/>
          </p:cNvSpPr>
          <p:nvPr>
            <p:ph type="body" sz="half" idx="2"/>
          </p:nvPr>
        </p:nvSpPr>
        <p:spPr>
          <a:xfrm>
            <a:off x="836612" y="1945639"/>
            <a:ext cx="3932237" cy="3513084"/>
          </a:xfrm>
          <a:noFill/>
        </p:spPr>
        <p:txBody>
          <a:bodyPr>
            <a:normAutofit/>
          </a:bodyPr>
          <a:lstStyle/>
          <a:p>
            <a:r>
              <a:rPr lang="en-US" sz="2400" b="1" dirty="0"/>
              <a:t>Aim</a:t>
            </a:r>
          </a:p>
          <a:p>
            <a:pPr>
              <a:lnSpc>
                <a:spcPct val="120000"/>
              </a:lnSpc>
              <a:spcBef>
                <a:spcPts val="600"/>
              </a:spcBef>
            </a:pPr>
            <a:r>
              <a:rPr lang="en-US" sz="1400" dirty="0"/>
              <a:t>We will manage occupational noise in order to protect all people exposed from effects to their health</a:t>
            </a:r>
          </a:p>
        </p:txBody>
      </p:sp>
      <p:sp>
        <p:nvSpPr>
          <p:cNvPr id="5" name="Rectangle: Rounded Corners 4">
            <a:extLst>
              <a:ext uri="{FF2B5EF4-FFF2-40B4-BE49-F238E27FC236}">
                <a16:creationId xmlns:a16="http://schemas.microsoft.com/office/drawing/2014/main" id="{B6416B6F-D8F0-4C9F-8549-82141AC17151}"/>
              </a:ext>
            </a:extLst>
          </p:cNvPr>
          <p:cNvSpPr/>
          <p:nvPr/>
        </p:nvSpPr>
        <p:spPr>
          <a:xfrm>
            <a:off x="836612" y="1158590"/>
            <a:ext cx="10383520" cy="731520"/>
          </a:xfrm>
          <a:prstGeom prst="roundRect">
            <a:avLst/>
          </a:prstGeom>
          <a:solidFill>
            <a:schemeClr val="bg1">
              <a:lumMod val="95000"/>
              <a:alpha val="48000"/>
            </a:schemeClr>
          </a:solidFill>
          <a:ln w="28575">
            <a:solidFill>
              <a:schemeClr val="bg1"/>
            </a:solid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2060"/>
                </a:solidFill>
                <a:effectLst/>
                <a:uLnTx/>
                <a:uFillTx/>
                <a:latin typeface="Calibri" panose="020F0502020204030204"/>
                <a:ea typeface="+mn-ea"/>
                <a:cs typeface="+mn-cs"/>
              </a:rPr>
              <a:t>Exposure to noise can cause impaired or permanent loss of hearing  unless properly managed.</a:t>
            </a:r>
            <a:endParaRPr kumimoji="0" lang="en-AU" sz="1800" b="1" i="0" u="none" strike="noStrike" kern="1200" cap="none" spc="0" normalizeH="0" baseline="0" noProof="0" dirty="0">
              <a:ln>
                <a:noFill/>
              </a:ln>
              <a:solidFill>
                <a:srgbClr val="002060"/>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A361899E-D1A0-4C47-A13C-72FC599BA8CC}"/>
              </a:ext>
            </a:extLst>
          </p:cNvPr>
          <p:cNvSpPr txBox="1"/>
          <p:nvPr/>
        </p:nvSpPr>
        <p:spPr>
          <a:xfrm>
            <a:off x="4768849" y="1950883"/>
            <a:ext cx="7235309" cy="5818516"/>
          </a:xfrm>
          <a:prstGeom prst="rect">
            <a:avLst/>
          </a:prstGeom>
          <a:noFill/>
        </p:spPr>
        <p:txBody>
          <a:bodyPr wrap="square" rtlCol="0">
            <a:spAutoFit/>
          </a:bodyPr>
          <a:lstStyle/>
          <a:p>
            <a:pPr marL="0" marR="0" lvl="0" indent="0" algn="l" defTabSz="914400" rtl="0" eaLnBrk="1" fontAlgn="auto" latinLnBrk="0" hangingPunct="1">
              <a:lnSpc>
                <a:spcPct val="90000"/>
              </a:lnSpc>
              <a:spcBef>
                <a:spcPts val="100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alibri" panose="020F0502020204030204"/>
                <a:ea typeface="+mn-ea"/>
                <a:cs typeface="+mn-cs"/>
              </a:rPr>
              <a:t>Our Standard</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Where noise in the workplace is an issue, or nuisance, an assessment should be undertaken by a competent person, which may result in noise level measurement.</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The assessment must document the noise levels which are present in the process, the relevant work pattern, and assessment of exposure</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Where noise levels are identified above 85dB (A) noise elimination or reduction measures must be implemented. If noise levels remain above 85dB(A) suitable hearing protection must be provided and its use made mandatory.</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Where hearing protection is required, the impacted area must be clearly defined, and appropriate signage provided making it clear the hearing protection requirements in the area.</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Noise exposure must be reduced by </a:t>
            </a:r>
            <a:r>
              <a:rPr kumimoji="0" lang="en-US" sz="1400" b="0" i="0" u="none" strike="noStrike" kern="1200" cap="none" spc="0" normalizeH="0" baseline="0" noProof="0" dirty="0" err="1">
                <a:ln>
                  <a:noFill/>
                </a:ln>
                <a:solidFill>
                  <a:prstClr val="black"/>
                </a:solidFill>
                <a:effectLst/>
                <a:uLnTx/>
                <a:uFillTx/>
                <a:latin typeface="Calibri" panose="020F0502020204030204"/>
                <a:ea typeface="+mn-ea"/>
                <a:cs typeface="+mn-cs"/>
              </a:rPr>
              <a:t>organisational</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 and technical method in the first instance:</a:t>
            </a:r>
          </a:p>
          <a:p>
            <a:pPr marL="742950" marR="0" lvl="1" indent="-285750" algn="l" defTabSz="914400" rtl="0" eaLnBrk="1" fontAlgn="auto" latinLnBrk="0" hangingPunct="1">
              <a:lnSpc>
                <a:spcPct val="100000"/>
              </a:lnSpc>
              <a:spcBef>
                <a:spcPts val="0"/>
              </a:spcBef>
              <a:spcAft>
                <a:spcPts val="40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Reduction at the source – substitute a noisy machine with a quieter one or add features to the machine to reduce noise exposure</a:t>
            </a:r>
          </a:p>
          <a:p>
            <a:pPr marL="742950" marR="0" lvl="1" indent="-285750" algn="l" defTabSz="914400" rtl="0" eaLnBrk="1" fontAlgn="auto" latinLnBrk="0" hangingPunct="1">
              <a:lnSpc>
                <a:spcPct val="100000"/>
              </a:lnSpc>
              <a:spcBef>
                <a:spcPts val="0"/>
              </a:spcBef>
              <a:spcAft>
                <a:spcPts val="40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Operative positioning -  placing a colleague away from a noisy source</a:t>
            </a:r>
          </a:p>
          <a:p>
            <a:pPr marL="742950" marR="0" lvl="1" indent="-285750" algn="l" defTabSz="914400" rtl="0" eaLnBrk="1" fontAlgn="auto" latinLnBrk="0" hangingPunct="1">
              <a:lnSpc>
                <a:spcPct val="100000"/>
              </a:lnSpc>
              <a:spcBef>
                <a:spcPts val="0"/>
              </a:spcBef>
              <a:spcAft>
                <a:spcPts val="400"/>
              </a:spcAft>
              <a:buClrTx/>
              <a:buSzTx/>
              <a:buFont typeface="Courier New" panose="02070309020205020404" pitchFamily="49" charset="0"/>
              <a:buChar char="o"/>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Job Rotation  -  reducing the time a colleague is exposed.</a:t>
            </a:r>
          </a:p>
          <a:p>
            <a:pPr marL="285750" marR="0" lvl="0" indent="-285750" algn="l" defTabSz="914400" rtl="0" eaLnBrk="1" fontAlgn="auto" latinLnBrk="0" hangingPunct="1">
              <a:lnSpc>
                <a:spcPct val="100000"/>
              </a:lnSpc>
              <a:spcBef>
                <a:spcPts val="0"/>
              </a:spcBef>
              <a:spcAft>
                <a:spcPts val="4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PPE must only be used after consideration of the above controls. </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Suitable hearing protection must be provided to people exposed to unacceptable noise levels, supervised to ensure use and maintained, repaired</a:t>
            </a:r>
            <a:r>
              <a:rPr kumimoji="0" lang="en-US" sz="1400" b="0" i="0" u="none" strike="noStrike" kern="1200" cap="none" spc="0" normalizeH="0" baseline="0" noProof="0">
                <a:ln>
                  <a:noFill/>
                </a:ln>
                <a:solidFill>
                  <a:prstClr val="black"/>
                </a:solidFill>
                <a:effectLst/>
                <a:uLnTx/>
                <a:uFillTx/>
                <a:latin typeface="Calibri" panose="020F0502020204030204"/>
                <a:ea typeface="+mn-ea"/>
                <a:cs typeface="+mn-cs"/>
              </a:rPr>
              <a:t>, and replaced </a:t>
            </a:r>
            <a:r>
              <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rPr>
              <a:t>as necessary. </a:t>
            </a:r>
          </a:p>
          <a:p>
            <a:pPr marL="285750" marR="0" lvl="0" indent="-285750" algn="l" defTabSz="914400" rtl="0" eaLnBrk="1" fontAlgn="auto" latinLnBrk="0" hangingPunct="1">
              <a:lnSpc>
                <a:spcPct val="100000"/>
              </a:lnSpc>
              <a:spcBef>
                <a:spcPts val="0"/>
              </a:spcBef>
              <a:spcAft>
                <a:spcPts val="30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endParaRPr kumimoji="0" lang="en-US" sz="145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85750" marR="0" lvl="0" indent="-285750" algn="l" defTabSz="914400" rtl="0" eaLnBrk="1" fontAlgn="auto" latinLnBrk="0" hangingPunct="1">
              <a:lnSpc>
                <a:spcPct val="100000"/>
              </a:lnSpc>
              <a:spcBef>
                <a:spcPts val="0"/>
              </a:spcBef>
              <a:spcAft>
                <a:spcPts val="200"/>
              </a:spcAft>
              <a:buClrTx/>
              <a:buSzTx/>
              <a:buFont typeface="Wingdings" panose="05000000000000000000" pitchFamily="2" charset="2"/>
              <a:buChar char="§"/>
              <a:tabLst/>
              <a:defRPr/>
            </a:pPr>
            <a:endParaRPr kumimoji="0" lang="en-AU"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6" name="Graphic 5" descr="Voice with solid fill">
            <a:extLst>
              <a:ext uri="{FF2B5EF4-FFF2-40B4-BE49-F238E27FC236}">
                <a16:creationId xmlns:a16="http://schemas.microsoft.com/office/drawing/2014/main" id="{EBAD928A-EB16-4CE4-931F-F000D70E5A9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14668" y="342900"/>
            <a:ext cx="914400" cy="914400"/>
          </a:xfrm>
          <a:prstGeom prst="rect">
            <a:avLst/>
          </a:prstGeom>
        </p:spPr>
      </p:pic>
    </p:spTree>
    <p:extLst>
      <p:ext uri="{BB962C8B-B14F-4D97-AF65-F5344CB8AC3E}">
        <p14:creationId xmlns:p14="http://schemas.microsoft.com/office/powerpoint/2010/main" val="300899346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262</Words>
  <Application>Microsoft Office PowerPoint</Application>
  <PresentationFormat>Widescreen</PresentationFormat>
  <Paragraphs>16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Wingdings</vt:lpstr>
      <vt:lpstr>1_Office Theme</vt:lpstr>
      <vt:lpstr>       Control of Occupational Noise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Control of Occupational Noise</dc:title>
  <dc:creator>Mel Axford</dc:creator>
  <cp:lastModifiedBy>Mel Axford</cp:lastModifiedBy>
  <cp:revision>1</cp:revision>
  <dcterms:created xsi:type="dcterms:W3CDTF">2022-02-28T03:08:53Z</dcterms:created>
  <dcterms:modified xsi:type="dcterms:W3CDTF">2022-03-09T23:08:42Z</dcterms:modified>
</cp:coreProperties>
</file>