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8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35" autoAdjust="0"/>
    <p:restoredTop sz="94660"/>
  </p:normalViewPr>
  <p:slideViewPr>
    <p:cSldViewPr snapToGrid="0">
      <p:cViewPr varScale="1">
        <p:scale>
          <a:sx n="37" d="100"/>
          <a:sy n="37" d="100"/>
        </p:scale>
        <p:origin x="896" y="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36D634-AD9C-466A-8098-B6B346406F0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29758DF-531B-4C58-BC6B-C932F2BB3FD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30B4A16-C476-44C2-9960-A32746A75A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523923-490F-4C5E-B436-D927B5FBD9F3}" type="datetimeFigureOut">
              <a:rPr lang="en-AU" smtClean="0"/>
              <a:t>28/02/2022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E70A000-6F3F-4118-9255-1750A881D1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0037CF-2C82-488C-8EE6-7C550A691C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F72D4-DE71-4CAA-AED4-6EEB23B33D2D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1996038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9BD012-AE4F-4430-9162-53B4D008D7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84479CC-8A93-41E4-8610-50D218CC1C2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02B880D-E2F9-48DD-859B-0A93951E19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523923-490F-4C5E-B436-D927B5FBD9F3}" type="datetimeFigureOut">
              <a:rPr lang="en-AU" smtClean="0"/>
              <a:t>28/02/2022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CA8A49D-29D6-45F2-96CA-308BC3101B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9E4930A-B513-43A8-95A4-DB3D426CB2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F72D4-DE71-4CAA-AED4-6EEB23B33D2D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6216200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FB204E5-F371-4922-8EF7-E68C9C014DB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8B16A8B-4112-49A3-9D3E-2D5B3C5E5C7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E428E7-8AE0-4F1F-9A53-2268DA52EF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523923-490F-4C5E-B436-D927B5FBD9F3}" type="datetimeFigureOut">
              <a:rPr lang="en-AU" smtClean="0"/>
              <a:t>28/02/2022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78D392-970B-4319-B99E-34E2A9D646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C104A77-473E-424C-8013-56D64B4A53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F72D4-DE71-4CAA-AED4-6EEB23B33D2D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9163295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B50891-6317-461D-B08F-66DC42D67C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EC1A04-CCB5-4942-AE5B-42A23A6743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B21DE30-740B-4954-A896-3098CD5419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523923-490F-4C5E-B436-D927B5FBD9F3}" type="datetimeFigureOut">
              <a:rPr lang="en-AU" smtClean="0"/>
              <a:t>28/02/2022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41E320-986F-46FF-9EA4-7DC1D4B928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013BCD-2D8C-4BB9-93D3-62E7442504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F72D4-DE71-4CAA-AED4-6EEB23B33D2D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1167728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6B11A8-B2CD-44DC-BAB0-D1E591EB79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AEFDB17-DF8D-4DE8-A2DA-1F3F36FD70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825261-FC2E-4299-BAAF-CD59D31BCB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523923-490F-4C5E-B436-D927B5FBD9F3}" type="datetimeFigureOut">
              <a:rPr lang="en-AU" smtClean="0"/>
              <a:t>28/02/2022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B24715-DA23-4DCB-AB76-5ED2183160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442963-FC23-4891-AEC1-9875029AC6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F72D4-DE71-4CAA-AED4-6EEB23B33D2D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0615250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CB6710-33E6-4A38-9061-3087697074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6D541F-B703-4C3A-9F49-A6A02D60349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1BEC99D-8081-46E1-BD0E-D163825A433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63DEF82-C0F0-40B7-9F35-7E0CB4AEF5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523923-490F-4C5E-B436-D927B5FBD9F3}" type="datetimeFigureOut">
              <a:rPr lang="en-AU" smtClean="0"/>
              <a:t>28/02/2022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5F3A9F7-A1E3-44B4-B0AE-F0EC64A949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D4BCBC3-D172-416F-937B-7CB14F0E5E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F72D4-DE71-4CAA-AED4-6EEB23B33D2D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7713976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EF20FB-5F73-4AF9-A773-2A6A122EA4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9A23722-F473-4A8E-9A8B-B1843B5B627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073BF8F-6519-4742-B436-9A3040743EE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8C99841-9CC0-4266-B6B1-58A6F4CCF8F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2FCCE64-ED87-4DD7-A592-E2F1758819B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EEE9E2A-282D-46F6-8FE5-0B228A41CA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523923-490F-4C5E-B436-D927B5FBD9F3}" type="datetimeFigureOut">
              <a:rPr lang="en-AU" smtClean="0"/>
              <a:t>28/02/2022</a:t>
            </a:fld>
            <a:endParaRPr lang="en-AU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A319EED-C931-4E68-BC8B-D292D57B9B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68FAEF9-2586-40B8-B112-A47FE9A1DA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F72D4-DE71-4CAA-AED4-6EEB23B33D2D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4393243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CA168D-575D-40FE-BD6D-BEE83CBC8F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0ABD814-BB67-4A55-90FB-5D125899A8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523923-490F-4C5E-B436-D927B5FBD9F3}" type="datetimeFigureOut">
              <a:rPr lang="en-AU" smtClean="0"/>
              <a:t>28/02/2022</a:t>
            </a:fld>
            <a:endParaRPr lang="en-AU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AE23F9E-92AD-462F-9763-346E32BA83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C9B85F4-ABE8-4639-841F-353F0AA3E0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F72D4-DE71-4CAA-AED4-6EEB23B33D2D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0494248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5824F3F-4406-4241-BF2E-B78188DFD9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523923-490F-4C5E-B436-D927B5FBD9F3}" type="datetimeFigureOut">
              <a:rPr lang="en-AU" smtClean="0"/>
              <a:t>28/02/2022</a:t>
            </a:fld>
            <a:endParaRPr lang="en-AU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F5F058B-1A92-4347-ADFA-925984E2BF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4046E21-6435-489E-ADA7-9867971D01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F72D4-DE71-4CAA-AED4-6EEB23B33D2D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1461038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bg>
      <p:bgPr>
        <a:solidFill>
          <a:schemeClr val="accent4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37C88A-EF30-4FED-953F-24192C07B3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99BEC0-E4B0-4402-8136-87D5C04F25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D02A5D6-9DB5-4E01-8D2E-396EAD37205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640DCD7-8845-43CF-81D6-0D2434CE3B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523923-490F-4C5E-B436-D927B5FBD9F3}" type="datetimeFigureOut">
              <a:rPr lang="en-AU" smtClean="0"/>
              <a:t>28/02/2022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10A6D47-CCAE-456D-B31F-0671602C5C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3404F98-3264-4FB0-AADD-AE58FF6D8D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F72D4-DE71-4CAA-AED4-6EEB23B33D2D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9823574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46DEC4-F678-4849-86E7-D09FE8AF48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EFC0030-9A2A-4702-9305-E0252392609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20710E9-D962-4581-A0CC-E8530F374FD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C72AC5E-4FEE-45A0-B0C6-FA09E2422A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523923-490F-4C5E-B436-D927B5FBD9F3}" type="datetimeFigureOut">
              <a:rPr lang="en-AU" smtClean="0"/>
              <a:t>28/02/2022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6FDD442-C283-48CC-A20C-82B9F0EB47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8F0E54F-0707-452C-B51C-85F986CC0F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F72D4-DE71-4CAA-AED4-6EEB23B33D2D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5468081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14C2597-E49F-4BA2-B06F-DA9CD56C88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B1BA3FB-C480-4B6F-AD1A-AD79F9DAD3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3F4F153-74D2-4383-BB4B-72B88017299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523923-490F-4C5E-B436-D927B5FBD9F3}" type="datetimeFigureOut">
              <a:rPr lang="en-AU" smtClean="0"/>
              <a:t>28/02/2022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F441B3-A731-4DFB-8C58-9C02B082A02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08E3560-28D3-41B7-9297-022B396B092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3F72D4-DE71-4CAA-AED4-6EEB23B33D2D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2472799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9D4F46-810E-4A85-BB36-3EFABE3773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10380344" cy="1600200"/>
          </a:xfrm>
        </p:spPr>
        <p:txBody>
          <a:bodyPr anchor="t">
            <a:normAutofit/>
          </a:bodyPr>
          <a:lstStyle/>
          <a:p>
            <a:r>
              <a:rPr lang="en-US" sz="4400" b="1" dirty="0">
                <a:solidFill>
                  <a:schemeClr val="bg1"/>
                </a:solidFill>
              </a:rPr>
              <a:t>      </a:t>
            </a:r>
            <a:r>
              <a:rPr lang="en-US" sz="4400" b="1" dirty="0">
                <a:solidFill>
                  <a:srgbClr val="002060"/>
                </a:solidFill>
              </a:rPr>
              <a:t>Confined Space</a:t>
            </a:r>
            <a:endParaRPr lang="en-AU" sz="4400" b="1" dirty="0">
              <a:solidFill>
                <a:srgbClr val="002060"/>
              </a:solidFill>
            </a:endParaRP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9732C75-49F7-4555-B94D-F2CADF001F6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6612" y="1945639"/>
            <a:ext cx="3932237" cy="3513084"/>
          </a:xfrm>
          <a:noFill/>
        </p:spPr>
        <p:txBody>
          <a:bodyPr>
            <a:normAutofit/>
          </a:bodyPr>
          <a:lstStyle/>
          <a:p>
            <a:r>
              <a:rPr lang="en-US" sz="2400" b="1" dirty="0"/>
              <a:t>Aim</a:t>
            </a:r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en-US" sz="1400" dirty="0"/>
              <a:t>We will design out confined space environments, but where this is not possible working in a confined space will be planned and carried out in a safe way at all times.</a:t>
            </a:r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B6416B6F-D8F0-4C9F-8549-82141AC17151}"/>
              </a:ext>
            </a:extLst>
          </p:cNvPr>
          <p:cNvSpPr/>
          <p:nvPr/>
        </p:nvSpPr>
        <p:spPr>
          <a:xfrm>
            <a:off x="836612" y="1158590"/>
            <a:ext cx="10383520" cy="731520"/>
          </a:xfrm>
          <a:prstGeom prst="roundRect">
            <a:avLst/>
          </a:prstGeom>
          <a:solidFill>
            <a:schemeClr val="bg1">
              <a:lumMod val="95000"/>
              <a:alpha val="48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Working in a confined space presents a significant risk of death if adequate risk assessment and control measures are not applied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361899E-D1A0-4C47-A13C-72FC599BA8CC}"/>
              </a:ext>
            </a:extLst>
          </p:cNvPr>
          <p:cNvSpPr txBox="1"/>
          <p:nvPr/>
        </p:nvSpPr>
        <p:spPr>
          <a:xfrm>
            <a:off x="4768849" y="1899124"/>
            <a:ext cx="7181413" cy="71393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Our Standard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Workplaces and other environments must be designed and constructed to avoid the need for confined space work during operation, cleaning or maintenance.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Confined space working must be viewed as a last resort and suitable alternative ways of working must be pursued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Where confined space working can be justified, suitable risk assessments must be completed to support the planned work and foreseeable emergency situations.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Workplaces and other environments which present a confined space risk must be suitable assessed , identified and communicated to persons likely to access them during normal working operation and maintenance activities.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The workplaces identified as being a risk must be specifically recorded in the risk register.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Persons instructing work in a confined space must take steps to ensure that the work is completed by competent persons using safe systems of work.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Access to confined spaces must be provide with suitable working signage.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The following controls must be in place during work in a confined space: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Persons undertaking the work are competence and supervised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 Permit to Work with safe work method statement is documented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Suitable access and egress arrangements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Adequate and serviceable work equipment (including PPE and first aid)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Suitable communication  and emergency procedures (including rescue and resus) are in place.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endParaRPr kumimoji="0" lang="en-US" sz="14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20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endParaRPr kumimoji="0" lang="en-AU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2" name="Graphic 11" descr="Warning with solid fill">
            <a:extLst>
              <a:ext uri="{FF2B5EF4-FFF2-40B4-BE49-F238E27FC236}">
                <a16:creationId xmlns:a16="http://schemas.microsoft.com/office/drawing/2014/main" id="{1320FD71-F852-4A32-9689-64DD4D7A710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81000" y="244190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5551073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278</Words>
  <Application>Microsoft Office PowerPoint</Application>
  <PresentationFormat>Widescreen</PresentationFormat>
  <Paragraphs>24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Courier New</vt:lpstr>
      <vt:lpstr>Wingdings</vt:lpstr>
      <vt:lpstr>1_Office Theme</vt:lpstr>
      <vt:lpstr>      Confined Space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   Confined Space</dc:title>
  <dc:creator>Mel Axford</dc:creator>
  <cp:lastModifiedBy>Mel Axford</cp:lastModifiedBy>
  <cp:revision>1</cp:revision>
  <dcterms:created xsi:type="dcterms:W3CDTF">2022-02-28T03:05:07Z</dcterms:created>
  <dcterms:modified xsi:type="dcterms:W3CDTF">2022-02-28T03:06:01Z</dcterms:modified>
</cp:coreProperties>
</file>